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58" r:id="rId5"/>
    <p:sldId id="322" r:id="rId6"/>
    <p:sldId id="267" r:id="rId7"/>
    <p:sldId id="345" r:id="rId8"/>
    <p:sldId id="261" r:id="rId9"/>
    <p:sldId id="264" r:id="rId10"/>
    <p:sldId id="272" r:id="rId11"/>
    <p:sldId id="310" r:id="rId12"/>
    <p:sldId id="346" r:id="rId13"/>
    <p:sldId id="280" r:id="rId14"/>
    <p:sldId id="313" r:id="rId15"/>
    <p:sldId id="320" r:id="rId16"/>
    <p:sldId id="321" r:id="rId17"/>
    <p:sldId id="323" r:id="rId18"/>
    <p:sldId id="277" r:id="rId19"/>
    <p:sldId id="307" r:id="rId20"/>
    <p:sldId id="318" r:id="rId21"/>
    <p:sldId id="319" r:id="rId22"/>
    <p:sldId id="317" r:id="rId23"/>
    <p:sldId id="311" r:id="rId24"/>
    <p:sldId id="34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7CA"/>
    <a:srgbClr val="C925BB"/>
    <a:srgbClr val="FF772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0DC83-92AE-4286-AE1D-1A7C2E3F5326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E5FE8-0DF3-4F98-AFC8-2E74950E4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D837-63CA-8384-7154-CA431B960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9FF29-61DE-3142-D618-2BA4F4B9D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F208-3A83-433C-8F60-A8FB757D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389A-1E51-D47A-170B-3B75753B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EADE5-77E8-E430-8652-21DC873C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4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2715-4B1E-6895-2A2A-4ED1122B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DC4BA-CC4A-F025-8112-BF39E89F9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3B39C-E976-0E02-8FC5-763D3C60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277A7-0076-548A-CD3A-29E96C62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5FE3B-202E-15C8-DAD5-BBA0CF5B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5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951B79-C06A-4AC8-FCED-8AA5DA407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B82A0-56B7-99F8-EAC5-6315FD60E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3E1C9-8A21-67FE-6454-F0CF3FB8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1AD9-24CA-B269-69B1-EB90C3E0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14006-0072-25B5-B04D-011BE2C7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ED8B-5DC2-E096-6AFF-E86B6502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729F-443E-DEA4-C728-38F70AAA4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55ED7-1C8C-5F82-3DE9-9FD0AE97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CDB47-A969-2087-62F0-FE1FE3C7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781F8-603F-7A44-A019-7ED84CD6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5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4EFE-BB9C-58CD-1844-76F2862C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337CB-986F-5C39-4763-5A1C6AD9F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EB22-F559-6D6E-BE21-26503C0F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765C9-D90D-E773-6E95-36F3A404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A6A6-45FD-4143-8087-C1E25455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6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5987-6138-F68C-87A3-E15194A0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BB1AD-91FE-2531-AF45-C6224A775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4A7E5-C3A5-7331-96CF-23D83ADB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30557-3660-08A7-CC7A-0066EB2E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28213-B24E-E461-723C-D1FF7F62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80121-616E-58BE-BBEF-E3669FDA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1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F68A-A04E-F19D-6C75-9075666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7D0AE-38A1-1653-D8E1-1B96FF7E6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3B4F7-A865-3BF8-560E-FF1A0FF6D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5A61C-D100-D46A-C854-7787CC674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87875-76CB-CDA7-986C-7B6A67C00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0CCE3-D44B-C93F-7815-C125E3BD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CB3C8B-7A52-C040-E60A-874F6CB5D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7FE160-5ED3-F6CD-10F1-43E48802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8C0B-4086-DE8A-6B47-C8747C23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0D448-23F4-CA3D-408A-C8B6F855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F4F5F-D1CF-20F5-17B5-55EB7F83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7DBEB-38DD-F47C-2E85-4C9346FA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BBC4F-1E02-93B4-1F64-47C07590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E5EEE0-0A36-0993-917B-088518D1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3B59A-37C0-903A-8B0F-807E19A7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2C90-611A-0B7C-7883-E1662E3B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465DA-5164-5E7E-0971-CF1639F7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2B019-46ED-3DBF-1ED2-628E1A41C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C14DD-2AEB-2AA0-D31C-775115CD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748C6-21E0-ABD0-B94F-CC097E3A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76BB7-6BCA-9DAD-CC40-2AC4433E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EBE4-32A4-703E-8AE5-F94FB8A4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192E0-49C0-A586-BD63-4EF273E13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6AFDC-A430-A0C1-C669-A3C2A92F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FD56D-55BB-0379-BBE0-DF81FF57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8ACB7-6E5D-1478-5093-A8A1DFB9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B0564-13F9-E1B6-D390-ABD94430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725F5-7A52-E977-A350-2735D64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6D85-B88E-E520-1A50-04AE8096D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4E434-01C0-B4B5-C86E-475FDDB1E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AB18B-05C0-5825-8995-C5D10A1E1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0D1F-B503-1DB6-BB35-A1EF0FD6F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20" Type="http://schemas.openxmlformats.org/officeDocument/2006/relationships/image" Target="../media/image68.png"/><Relationship Id="rId41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AFEF-1920-1BB0-2530-184B9CCB3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5252"/>
            <a:ext cx="9144000" cy="1797895"/>
          </a:xfrm>
        </p:spPr>
        <p:txBody>
          <a:bodyPr/>
          <a:lstStyle/>
          <a:p>
            <a:r>
              <a:rPr lang="en-US" dirty="0"/>
              <a:t>What makes sense in biology?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BBF9B-ECDD-9E90-3940-42FD26289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047" y="3125383"/>
            <a:ext cx="9578502" cy="1655762"/>
          </a:xfrm>
        </p:spPr>
        <p:txBody>
          <a:bodyPr/>
          <a:lstStyle/>
          <a:p>
            <a:r>
              <a:rPr lang="en-US" dirty="0"/>
              <a:t>Daniel Garza </a:t>
            </a:r>
          </a:p>
          <a:p>
            <a:r>
              <a:rPr lang="en-US" dirty="0"/>
              <a:t>(KU Leuven, Belgium &amp; Balance of the </a:t>
            </a:r>
            <a:r>
              <a:rPr lang="en-US" dirty="0" err="1"/>
              <a:t>Microverse</a:t>
            </a:r>
            <a:r>
              <a:rPr lang="en-US" dirty="0"/>
              <a:t>, Germany) </a:t>
            </a:r>
          </a:p>
        </p:txBody>
      </p:sp>
    </p:spTree>
    <p:extLst>
      <p:ext uri="{BB962C8B-B14F-4D97-AF65-F5344CB8AC3E}">
        <p14:creationId xmlns:p14="http://schemas.microsoft.com/office/powerpoint/2010/main" val="369722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74AE93E-D4FD-FF0E-BEC9-86AA36E92F42}"/>
              </a:ext>
            </a:extLst>
          </p:cNvPr>
          <p:cNvSpPr txBox="1"/>
          <p:nvPr/>
        </p:nvSpPr>
        <p:spPr>
          <a:xfrm>
            <a:off x="408790" y="3244334"/>
            <a:ext cx="1041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strike="sngStrike" dirty="0"/>
              <a:t>spatial structure</a:t>
            </a:r>
            <a:r>
              <a:rPr lang="en-US" sz="2400" b="1" dirty="0"/>
              <a:t> </a:t>
            </a:r>
            <a:r>
              <a:rPr lang="en-US" sz="2400" b="1" strike="sngStrike" dirty="0"/>
              <a:t>data</a:t>
            </a:r>
            <a:r>
              <a:rPr lang="en-US" sz="2400" b="1" dirty="0"/>
              <a:t> mechanisms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098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B0D28B-28C3-2CA1-7D07-476B665FCFB1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7376439A-F08E-A104-96B8-01DC1FC2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783F46-5A71-67B4-B0BB-57BC3FE6E110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D197F3BD-2BC6-75DD-46EC-0B7F2FCEEF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563" y="2420444"/>
            <a:ext cx="3765176" cy="3195802"/>
          </a:xfrm>
          <a:prstGeom prst="rect">
            <a:avLst/>
          </a:prstGeom>
        </p:spPr>
      </p:pic>
      <p:pic>
        <p:nvPicPr>
          <p:cNvPr id="10" name="Picture 9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A09799A2-C68B-CAA9-D19F-B8C304D8D7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248" y="2420444"/>
            <a:ext cx="3901440" cy="3195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75399-E745-0866-2F1C-E0C3334EE214}"/>
              </a:ext>
            </a:extLst>
          </p:cNvPr>
          <p:cNvSpPr txBox="1"/>
          <p:nvPr/>
        </p:nvSpPr>
        <p:spPr>
          <a:xfrm>
            <a:off x="5425440" y="174176"/>
            <a:ext cx="36509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my community stable?</a:t>
            </a:r>
          </a:p>
          <a:p>
            <a:endParaRPr lang="en-US" dirty="0"/>
          </a:p>
          <a:p>
            <a:r>
              <a:rPr lang="en-US" dirty="0"/>
              <a:t>Is it performing my desired function?</a:t>
            </a:r>
          </a:p>
          <a:p>
            <a:endParaRPr lang="en-US" dirty="0"/>
          </a:p>
          <a:p>
            <a:r>
              <a:rPr lang="en-US" dirty="0"/>
              <a:t>Will it shift to an alternative state?</a:t>
            </a:r>
          </a:p>
          <a:p>
            <a:endParaRPr lang="en-US" dirty="0"/>
          </a:p>
          <a:p>
            <a:r>
              <a:rPr lang="en-US" dirty="0"/>
              <a:t>How can I optimize its function?</a:t>
            </a:r>
          </a:p>
          <a:p>
            <a:endParaRPr lang="en-US" dirty="0"/>
          </a:p>
        </p:txBody>
      </p:sp>
      <p:pic>
        <p:nvPicPr>
          <p:cNvPr id="16" name="Picture 15" descr="\documentclass{article}&#10;\usepackage{amsmath}&#10;\pagestyle{empty}&#10;\begin{document}&#10;&#10;&#10;$E[X] = \int_{-\infty}^{\infty}xf(x)dx$&#10;&#10;\end{document}" title="IguanaTex Bitmap Display">
            <a:extLst>
              <a:ext uri="{FF2B5EF4-FFF2-40B4-BE49-F238E27FC236}">
                <a16:creationId xmlns:a16="http://schemas.microsoft.com/office/drawing/2014/main" id="{C13969A2-3567-5F3B-0F0F-83CB4C071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20" y="5880061"/>
            <a:ext cx="4580884" cy="6121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5DBEF8-9D97-6FD2-E41F-16E18FA9FE69}"/>
              </a:ext>
            </a:extLst>
          </p:cNvPr>
          <p:cNvGrpSpPr/>
          <p:nvPr/>
        </p:nvGrpSpPr>
        <p:grpSpPr>
          <a:xfrm>
            <a:off x="-97939" y="2840602"/>
            <a:ext cx="3358724" cy="3699357"/>
            <a:chOff x="8200857" y="304811"/>
            <a:chExt cx="3358724" cy="36993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24F987-C4AE-57B7-DC40-4B02534B0C7F}"/>
                </a:ext>
              </a:extLst>
            </p:cNvPr>
            <p:cNvGrpSpPr/>
            <p:nvPr/>
          </p:nvGrpSpPr>
          <p:grpSpPr>
            <a:xfrm>
              <a:off x="8349271" y="304811"/>
              <a:ext cx="3048568" cy="1809235"/>
              <a:chOff x="4713732" y="1041583"/>
              <a:chExt cx="3048568" cy="180923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723C43C-359B-134C-DA99-27BA5927D5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13732" y="1041583"/>
                <a:ext cx="2677668" cy="180923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306C6-8F20-ACA5-04CD-BF0444B4C9C0}"/>
                  </a:ext>
                </a:extLst>
              </p:cNvPr>
              <p:cNvSpPr txBox="1"/>
              <p:nvPr/>
            </p:nvSpPr>
            <p:spPr>
              <a:xfrm>
                <a:off x="6705600" y="1757894"/>
                <a:ext cx="1056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DNA sequencing</a:t>
                </a:r>
              </a:p>
            </p:txBody>
          </p:sp>
        </p:grpSp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12E67E5-E444-9823-368A-C0159EB76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0857" y="1983654"/>
              <a:ext cx="2140282" cy="2020514"/>
            </a:xfrm>
            <a:prstGeom prst="rect">
              <a:avLst/>
            </a:prstGeom>
          </p:spPr>
        </p:pic>
        <p:pic>
          <p:nvPicPr>
            <p:cNvPr id="8" name="Picture 7" descr="A picture containing screenshot, candle, darkness&#10;&#10;Description automatically generated">
              <a:extLst>
                <a:ext uri="{FF2B5EF4-FFF2-40B4-BE49-F238E27FC236}">
                  <a16:creationId xmlns:a16="http://schemas.microsoft.com/office/drawing/2014/main" id="{5E4EEE2D-8271-B282-34A5-F93F65FBC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68018" y="2392574"/>
              <a:ext cx="1291563" cy="10986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3573D-011F-A6B4-9D0E-851AAD8D9A41}"/>
                </a:ext>
              </a:extLst>
            </p:cNvPr>
            <p:cNvSpPr txBox="1"/>
            <p:nvPr/>
          </p:nvSpPr>
          <p:spPr>
            <a:xfrm>
              <a:off x="10557098" y="3481795"/>
              <a:ext cx="9396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metabolomics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1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B0D28B-28C3-2CA1-7D07-476B665FCFB1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7376439A-F08E-A104-96B8-01DC1FC2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783F46-5A71-67B4-B0BB-57BC3FE6E110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F75399-E745-0866-2F1C-E0C3334EE214}"/>
              </a:ext>
            </a:extLst>
          </p:cNvPr>
          <p:cNvSpPr txBox="1"/>
          <p:nvPr/>
        </p:nvSpPr>
        <p:spPr>
          <a:xfrm>
            <a:off x="5425440" y="174176"/>
            <a:ext cx="36509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my community stable?</a:t>
            </a:r>
          </a:p>
          <a:p>
            <a:endParaRPr lang="en-US" dirty="0"/>
          </a:p>
          <a:p>
            <a:r>
              <a:rPr lang="en-US" dirty="0"/>
              <a:t>Is it performing my desired function?</a:t>
            </a:r>
          </a:p>
          <a:p>
            <a:endParaRPr lang="en-US" dirty="0"/>
          </a:p>
          <a:p>
            <a:r>
              <a:rPr lang="en-US" dirty="0"/>
              <a:t>Will it shift to an alternative state?</a:t>
            </a:r>
          </a:p>
          <a:p>
            <a:endParaRPr lang="en-US" dirty="0"/>
          </a:p>
          <a:p>
            <a:r>
              <a:rPr lang="en-US" dirty="0"/>
              <a:t>How can I optimize its function?</a:t>
            </a:r>
          </a:p>
          <a:p>
            <a:endParaRPr lang="en-US" dirty="0"/>
          </a:p>
        </p:txBody>
      </p:sp>
      <p:pic>
        <p:nvPicPr>
          <p:cNvPr id="16" name="Picture 15" descr="\documentclass{article}&#10;\usepackage{amsmath}&#10;\pagestyle{empty}&#10;\begin{document}&#10;&#10;&#10;$E[X] = \int_{-\infty}^{\infty}xf(x)dx$&#10;&#10;\end{document}" title="IguanaTex Bitmap Display">
            <a:extLst>
              <a:ext uri="{FF2B5EF4-FFF2-40B4-BE49-F238E27FC236}">
                <a16:creationId xmlns:a16="http://schemas.microsoft.com/office/drawing/2014/main" id="{C13969A2-3567-5F3B-0F0F-83CB4C071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20" y="5880061"/>
            <a:ext cx="4580884" cy="6121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5DBEF8-9D97-6FD2-E41F-16E18FA9FE69}"/>
              </a:ext>
            </a:extLst>
          </p:cNvPr>
          <p:cNvGrpSpPr/>
          <p:nvPr/>
        </p:nvGrpSpPr>
        <p:grpSpPr>
          <a:xfrm>
            <a:off x="-97939" y="2840602"/>
            <a:ext cx="3358724" cy="3699357"/>
            <a:chOff x="8200857" y="304811"/>
            <a:chExt cx="3358724" cy="36993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24F987-C4AE-57B7-DC40-4B02534B0C7F}"/>
                </a:ext>
              </a:extLst>
            </p:cNvPr>
            <p:cNvGrpSpPr/>
            <p:nvPr/>
          </p:nvGrpSpPr>
          <p:grpSpPr>
            <a:xfrm>
              <a:off x="8349271" y="304811"/>
              <a:ext cx="3048568" cy="1809235"/>
              <a:chOff x="4713732" y="1041583"/>
              <a:chExt cx="3048568" cy="180923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723C43C-359B-134C-DA99-27BA5927D5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13732" y="1041583"/>
                <a:ext cx="2677668" cy="180923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306C6-8F20-ACA5-04CD-BF0444B4C9C0}"/>
                  </a:ext>
                </a:extLst>
              </p:cNvPr>
              <p:cNvSpPr txBox="1"/>
              <p:nvPr/>
            </p:nvSpPr>
            <p:spPr>
              <a:xfrm>
                <a:off x="6705600" y="1757894"/>
                <a:ext cx="1056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DNA sequencing</a:t>
                </a:r>
              </a:p>
            </p:txBody>
          </p:sp>
        </p:grpSp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12E67E5-E444-9823-368A-C0159EB76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0857" y="1983654"/>
              <a:ext cx="2140282" cy="2020514"/>
            </a:xfrm>
            <a:prstGeom prst="rect">
              <a:avLst/>
            </a:prstGeom>
          </p:spPr>
        </p:pic>
        <p:pic>
          <p:nvPicPr>
            <p:cNvPr id="8" name="Picture 7" descr="A picture containing screenshot, candle, darkness&#10;&#10;Description automatically generated">
              <a:extLst>
                <a:ext uri="{FF2B5EF4-FFF2-40B4-BE49-F238E27FC236}">
                  <a16:creationId xmlns:a16="http://schemas.microsoft.com/office/drawing/2014/main" id="{5E4EEE2D-8271-B282-34A5-F93F65FBC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68018" y="2392574"/>
              <a:ext cx="1291563" cy="10986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3573D-011F-A6B4-9D0E-851AAD8D9A41}"/>
                </a:ext>
              </a:extLst>
            </p:cNvPr>
            <p:cNvSpPr txBox="1"/>
            <p:nvPr/>
          </p:nvSpPr>
          <p:spPr>
            <a:xfrm>
              <a:off x="10557098" y="3481795"/>
              <a:ext cx="9396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metabolomics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DB4C4752-FEB0-51DD-F4F6-3BC385918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051" y="2482500"/>
            <a:ext cx="4564020" cy="133848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EEB20FB-F2BB-9F1D-5036-D1BCA3FC5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0730" y="4129676"/>
            <a:ext cx="5986463" cy="12949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BCE24FF-A218-196C-25AA-A25C23C9EA6D}"/>
              </a:ext>
            </a:extLst>
          </p:cNvPr>
          <p:cNvSpPr txBox="1"/>
          <p:nvPr/>
        </p:nvSpPr>
        <p:spPr>
          <a:xfrm>
            <a:off x="9537192" y="3151743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Cellular level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114273-5217-FA6E-EBCE-5908EB0D9132}"/>
              </a:ext>
            </a:extLst>
          </p:cNvPr>
          <p:cNvSpPr txBox="1"/>
          <p:nvPr/>
        </p:nvSpPr>
        <p:spPr>
          <a:xfrm>
            <a:off x="9923057" y="4744547"/>
            <a:ext cx="1834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Eco-evolutionary level</a:t>
            </a:r>
          </a:p>
        </p:txBody>
      </p:sp>
    </p:spTree>
    <p:extLst>
      <p:ext uri="{BB962C8B-B14F-4D97-AF65-F5344CB8AC3E}">
        <p14:creationId xmlns:p14="http://schemas.microsoft.com/office/powerpoint/2010/main" val="60318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FBDDDFF9-0F35-4122-B877-F01F8C8BE2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657" y="1493646"/>
            <a:ext cx="926690" cy="11209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5DB3F11-CC48-4CCD-88B5-73DCEDC0B0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609" y="2868184"/>
            <a:ext cx="640072" cy="9418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7B27A9-74B2-4725-A60B-84F86F3A9F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201" y="4237341"/>
            <a:ext cx="1097831" cy="80050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B66E55-1B24-4957-B668-F9F1E8BD54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2216" y="5270360"/>
            <a:ext cx="816401" cy="100289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37E61EF-333B-4DF2-B51C-5E195324CF08}"/>
              </a:ext>
            </a:extLst>
          </p:cNvPr>
          <p:cNvGrpSpPr/>
          <p:nvPr/>
        </p:nvGrpSpPr>
        <p:grpSpPr>
          <a:xfrm>
            <a:off x="9155454" y="1799466"/>
            <a:ext cx="591121" cy="543507"/>
            <a:chOff x="7696200" y="1447800"/>
            <a:chExt cx="1219200" cy="112099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11DD109-7D14-4D81-A10B-69DCDCC0F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45457" y="1524000"/>
              <a:ext cx="829281" cy="984575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BC33D84-AF57-4E2F-9C78-7A82861C047F}"/>
                </a:ext>
              </a:extLst>
            </p:cNvPr>
            <p:cNvSpPr/>
            <p:nvPr/>
          </p:nvSpPr>
          <p:spPr>
            <a:xfrm>
              <a:off x="7696200" y="1447800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540290-73F0-4273-A833-ECB8B8477409}"/>
              </a:ext>
            </a:extLst>
          </p:cNvPr>
          <p:cNvGrpSpPr/>
          <p:nvPr/>
        </p:nvGrpSpPr>
        <p:grpSpPr>
          <a:xfrm>
            <a:off x="9153353" y="3171206"/>
            <a:ext cx="591121" cy="543507"/>
            <a:chOff x="7772400" y="2797396"/>
            <a:chExt cx="1219200" cy="112099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2FB7537-555B-4468-BBB6-450D2293A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1531" y="2969810"/>
              <a:ext cx="594185" cy="705594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57CD906-E61C-4556-A388-C51CA15BAA2B}"/>
                </a:ext>
              </a:extLst>
            </p:cNvPr>
            <p:cNvSpPr/>
            <p:nvPr/>
          </p:nvSpPr>
          <p:spPr>
            <a:xfrm>
              <a:off x="7772400" y="2797396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E5C2130-F2C3-49B8-9129-564D841E4ECA}"/>
              </a:ext>
            </a:extLst>
          </p:cNvPr>
          <p:cNvGrpSpPr/>
          <p:nvPr/>
        </p:nvGrpSpPr>
        <p:grpSpPr>
          <a:xfrm>
            <a:off x="9153353" y="4439245"/>
            <a:ext cx="591121" cy="543507"/>
            <a:chOff x="7705827" y="4219854"/>
            <a:chExt cx="1219200" cy="112099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025649E-D49D-4475-AA48-6D39AEC47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1532" y="4377526"/>
              <a:ext cx="367790" cy="894841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4441266-275A-456B-8524-AF333117595A}"/>
                </a:ext>
              </a:extLst>
            </p:cNvPr>
            <p:cNvSpPr/>
            <p:nvPr/>
          </p:nvSpPr>
          <p:spPr>
            <a:xfrm>
              <a:off x="7705827" y="4219854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E9834C7-D224-4186-90FF-F6E85F1A8BA7}"/>
              </a:ext>
            </a:extLst>
          </p:cNvPr>
          <p:cNvGrpSpPr/>
          <p:nvPr/>
        </p:nvGrpSpPr>
        <p:grpSpPr>
          <a:xfrm>
            <a:off x="9220876" y="5120482"/>
            <a:ext cx="1219200" cy="1147967"/>
            <a:chOff x="7809146" y="5065962"/>
            <a:chExt cx="1219200" cy="114796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78AAC1-8EB7-4806-9BED-402835F2E561}"/>
                </a:ext>
              </a:extLst>
            </p:cNvPr>
            <p:cNvSpPr/>
            <p:nvPr/>
          </p:nvSpPr>
          <p:spPr>
            <a:xfrm>
              <a:off x="7809146" y="5065962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DBD3125-9256-4E32-9F76-57B9B3631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87016" y="5092934"/>
              <a:ext cx="955517" cy="1120995"/>
            </a:xfrm>
            <a:prstGeom prst="rect">
              <a:avLst/>
            </a:prstGeom>
          </p:spPr>
        </p:pic>
      </p:grp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E2FC46FD-A718-484E-A728-CEBD2A7DA41E}"/>
              </a:ext>
            </a:extLst>
          </p:cNvPr>
          <p:cNvSpPr/>
          <p:nvPr/>
        </p:nvSpPr>
        <p:spPr>
          <a:xfrm>
            <a:off x="6897264" y="1773709"/>
            <a:ext cx="381000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533881A-825C-4F2D-8932-CAA59F2D336B}"/>
              </a:ext>
            </a:extLst>
          </p:cNvPr>
          <p:cNvSpPr/>
          <p:nvPr/>
        </p:nvSpPr>
        <p:spPr>
          <a:xfrm>
            <a:off x="7026655" y="5835610"/>
            <a:ext cx="2086278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56F6-1232-4880-A28F-36ABB410F5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2086" b="11147"/>
          <a:stretch/>
        </p:blipFill>
        <p:spPr>
          <a:xfrm>
            <a:off x="7231016" y="2763214"/>
            <a:ext cx="1762296" cy="125505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6281223-49A7-432C-89A3-8BC3B5AA950D}"/>
              </a:ext>
            </a:extLst>
          </p:cNvPr>
          <p:cNvGrpSpPr/>
          <p:nvPr/>
        </p:nvGrpSpPr>
        <p:grpSpPr>
          <a:xfrm>
            <a:off x="7309992" y="1394095"/>
            <a:ext cx="1760564" cy="1285424"/>
            <a:chOff x="5783236" y="3384992"/>
            <a:chExt cx="1760564" cy="12854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D9A622-1A41-4B66-B0F8-A567F2267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8673" t="-649" r="22951" b="11796"/>
            <a:stretch/>
          </p:blipFill>
          <p:spPr>
            <a:xfrm>
              <a:off x="6689650" y="3384992"/>
              <a:ext cx="854150" cy="12550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8EB096-17BA-4431-A8BD-78F24210C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t="7534" r="78688" b="8660"/>
            <a:stretch/>
          </p:blipFill>
          <p:spPr>
            <a:xfrm>
              <a:off x="5783236" y="3486658"/>
              <a:ext cx="990589" cy="118375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500D77-1990-42F0-A88B-9C6B5F257E70}"/>
              </a:ext>
            </a:extLst>
          </p:cNvPr>
          <p:cNvGrpSpPr/>
          <p:nvPr/>
        </p:nvGrpSpPr>
        <p:grpSpPr>
          <a:xfrm>
            <a:off x="7120481" y="4109101"/>
            <a:ext cx="1994247" cy="1287950"/>
            <a:chOff x="5257811" y="3538730"/>
            <a:chExt cx="1994247" cy="128795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4DC04FB-4992-41D7-9AB0-406255BF8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t="7534" r="78688" b="8660"/>
            <a:stretch/>
          </p:blipFill>
          <p:spPr>
            <a:xfrm>
              <a:off x="5257811" y="3642922"/>
              <a:ext cx="990589" cy="118375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D6DF2E-56D3-4A45-BE86-37843A83D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8408" b="11147"/>
            <a:stretch/>
          </p:blipFill>
          <p:spPr>
            <a:xfrm>
              <a:off x="6248400" y="3538730"/>
              <a:ext cx="1003658" cy="1255056"/>
            </a:xfrm>
            <a:prstGeom prst="rect">
              <a:avLst/>
            </a:prstGeom>
          </p:spPr>
        </p:pic>
      </p:grp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8CC4398-B455-4A99-8486-B1D9F6A19EDC}"/>
              </a:ext>
            </a:extLst>
          </p:cNvPr>
          <p:cNvSpPr/>
          <p:nvPr/>
        </p:nvSpPr>
        <p:spPr>
          <a:xfrm>
            <a:off x="6854277" y="3200569"/>
            <a:ext cx="381000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C481AA7-2774-4651-9CBD-D048A07C8D39}"/>
              </a:ext>
            </a:extLst>
          </p:cNvPr>
          <p:cNvSpPr/>
          <p:nvPr/>
        </p:nvSpPr>
        <p:spPr>
          <a:xfrm>
            <a:off x="6850107" y="4497081"/>
            <a:ext cx="381000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F482E4F0-CA4F-4096-A589-386043F2FB1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2948" y="2259677"/>
            <a:ext cx="1987327" cy="192423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B86A1C3-2607-4AE2-8E49-FBBC7529F2D2}"/>
              </a:ext>
            </a:extLst>
          </p:cNvPr>
          <p:cNvGrpSpPr/>
          <p:nvPr/>
        </p:nvGrpSpPr>
        <p:grpSpPr>
          <a:xfrm>
            <a:off x="2061553" y="4837010"/>
            <a:ext cx="1228708" cy="1151000"/>
            <a:chOff x="253562" y="3965851"/>
            <a:chExt cx="1215746" cy="11509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FE7B51-E13B-4994-A8E8-BDAD5BC00190}"/>
                </a:ext>
              </a:extLst>
            </p:cNvPr>
            <p:cNvSpPr/>
            <p:nvPr/>
          </p:nvSpPr>
          <p:spPr>
            <a:xfrm>
              <a:off x="253562" y="3965851"/>
              <a:ext cx="1215746" cy="1150960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BC223C-EA70-4377-B7D2-E9802FCFA44A}"/>
                </a:ext>
              </a:extLst>
            </p:cNvPr>
            <p:cNvGrpSpPr/>
            <p:nvPr/>
          </p:nvGrpSpPr>
          <p:grpSpPr>
            <a:xfrm>
              <a:off x="399452" y="4098654"/>
              <a:ext cx="923967" cy="885354"/>
              <a:chOff x="914400" y="3810000"/>
              <a:chExt cx="1447800" cy="1524000"/>
            </a:xfrm>
          </p:grpSpPr>
          <p:sp>
            <p:nvSpPr>
              <p:cNvPr id="12" name="Pentagon 11">
                <a:extLst>
                  <a:ext uri="{FF2B5EF4-FFF2-40B4-BE49-F238E27FC236}">
                    <a16:creationId xmlns:a16="http://schemas.microsoft.com/office/drawing/2014/main" id="{9B415319-4DB0-4A3C-B5E2-F3DD578DCEFA}"/>
                  </a:ext>
                </a:extLst>
              </p:cNvPr>
              <p:cNvSpPr/>
              <p:nvPr/>
            </p:nvSpPr>
            <p:spPr>
              <a:xfrm>
                <a:off x="1066800" y="4267200"/>
                <a:ext cx="228600" cy="228600"/>
              </a:xfrm>
              <a:prstGeom prst="pen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4D5A5D-629D-4AD4-B6D7-24A92EDE4429}"/>
                  </a:ext>
                </a:extLst>
              </p:cNvPr>
              <p:cNvSpPr/>
              <p:nvPr/>
            </p:nvSpPr>
            <p:spPr>
              <a:xfrm>
                <a:off x="1447800" y="4267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Moon 13">
                <a:extLst>
                  <a:ext uri="{FF2B5EF4-FFF2-40B4-BE49-F238E27FC236}">
                    <a16:creationId xmlns:a16="http://schemas.microsoft.com/office/drawing/2014/main" id="{ECE49E13-55F4-4A4E-8D99-3F79DCF74F32}"/>
                  </a:ext>
                </a:extLst>
              </p:cNvPr>
              <p:cNvSpPr/>
              <p:nvPr/>
            </p:nvSpPr>
            <p:spPr>
              <a:xfrm>
                <a:off x="1287624" y="4800600"/>
                <a:ext cx="171450" cy="228600"/>
              </a:xfrm>
              <a:prstGeom prst="mo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Heart 14">
                <a:extLst>
                  <a:ext uri="{FF2B5EF4-FFF2-40B4-BE49-F238E27FC236}">
                    <a16:creationId xmlns:a16="http://schemas.microsoft.com/office/drawing/2014/main" id="{E5718FAC-FABF-476E-B1D6-92EC9B5B3ACD}"/>
                  </a:ext>
                </a:extLst>
              </p:cNvPr>
              <p:cNvSpPr/>
              <p:nvPr/>
            </p:nvSpPr>
            <p:spPr>
              <a:xfrm>
                <a:off x="2133600" y="4419600"/>
                <a:ext cx="228600" cy="228600"/>
              </a:xfrm>
              <a:prstGeom prst="hear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0DB573CB-259C-43F8-86DF-53C15A920A2D}"/>
                  </a:ext>
                </a:extLst>
              </p:cNvPr>
              <p:cNvSpPr/>
              <p:nvPr/>
            </p:nvSpPr>
            <p:spPr>
              <a:xfrm>
                <a:off x="1881673" y="5029200"/>
                <a:ext cx="304800" cy="304800"/>
              </a:xfrm>
              <a:prstGeom prst="star5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CBB9DB-B794-4096-884C-94BDF348CF6F}"/>
                  </a:ext>
                </a:extLst>
              </p:cNvPr>
              <p:cNvSpPr/>
              <p:nvPr/>
            </p:nvSpPr>
            <p:spPr>
              <a:xfrm>
                <a:off x="2133600" y="3962400"/>
                <a:ext cx="228600" cy="228600"/>
              </a:xfrm>
              <a:prstGeom prst="ellipse">
                <a:avLst/>
              </a:prstGeom>
              <a:solidFill>
                <a:srgbClr val="00B1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entagon 17">
                <a:extLst>
                  <a:ext uri="{FF2B5EF4-FFF2-40B4-BE49-F238E27FC236}">
                    <a16:creationId xmlns:a16="http://schemas.microsoft.com/office/drawing/2014/main" id="{0080CDF9-FF38-4035-87EF-A9C98718AF3D}"/>
                  </a:ext>
                </a:extLst>
              </p:cNvPr>
              <p:cNvSpPr/>
              <p:nvPr/>
            </p:nvSpPr>
            <p:spPr>
              <a:xfrm>
                <a:off x="1524000" y="3810000"/>
                <a:ext cx="228600" cy="228600"/>
              </a:xfrm>
              <a:prstGeom prst="pen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entagon 18">
                <a:extLst>
                  <a:ext uri="{FF2B5EF4-FFF2-40B4-BE49-F238E27FC236}">
                    <a16:creationId xmlns:a16="http://schemas.microsoft.com/office/drawing/2014/main" id="{4BFD90C5-0EE7-4399-97D5-C0CF5B25ADE6}"/>
                  </a:ext>
                </a:extLst>
              </p:cNvPr>
              <p:cNvSpPr/>
              <p:nvPr/>
            </p:nvSpPr>
            <p:spPr>
              <a:xfrm>
                <a:off x="1676400" y="4648200"/>
                <a:ext cx="228600" cy="228600"/>
              </a:xfrm>
              <a:prstGeom prst="pen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oon 19">
                <a:extLst>
                  <a:ext uri="{FF2B5EF4-FFF2-40B4-BE49-F238E27FC236}">
                    <a16:creationId xmlns:a16="http://schemas.microsoft.com/office/drawing/2014/main" id="{4C5FFC48-A855-4316-AC09-86EDBA00F338}"/>
                  </a:ext>
                </a:extLst>
              </p:cNvPr>
              <p:cNvSpPr/>
              <p:nvPr/>
            </p:nvSpPr>
            <p:spPr>
              <a:xfrm>
                <a:off x="1047750" y="3810000"/>
                <a:ext cx="171450" cy="228600"/>
              </a:xfrm>
              <a:prstGeom prst="mo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2BAE9-2A8E-43D6-A426-CB72F703B299}"/>
                  </a:ext>
                </a:extLst>
              </p:cNvPr>
              <p:cNvSpPr/>
              <p:nvPr/>
            </p:nvSpPr>
            <p:spPr>
              <a:xfrm>
                <a:off x="1676400" y="4267200"/>
                <a:ext cx="228600" cy="228600"/>
              </a:xfrm>
              <a:prstGeom prst="ellipse">
                <a:avLst/>
              </a:prstGeom>
              <a:solidFill>
                <a:srgbClr val="00B1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7889C5F0-75C7-453A-88C7-6F792C681F96}"/>
                  </a:ext>
                </a:extLst>
              </p:cNvPr>
              <p:cNvSpPr/>
              <p:nvPr/>
            </p:nvSpPr>
            <p:spPr>
              <a:xfrm>
                <a:off x="914400" y="4572000"/>
                <a:ext cx="304800" cy="304800"/>
              </a:xfrm>
              <a:prstGeom prst="star5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9CF2A3-9A88-4692-878A-C28F65B9DECD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2C16219-904E-449C-B4DF-4D645E5CA758}"/>
                  </a:ext>
                </a:extLst>
              </p:cNvPr>
              <p:cNvSpPr/>
              <p:nvPr/>
            </p:nvSpPr>
            <p:spPr>
              <a:xfrm>
                <a:off x="1905000" y="38100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97AE88-B8F3-408B-9953-699C457BF7F9}"/>
                  </a:ext>
                </a:extLst>
              </p:cNvPr>
              <p:cNvSpPr/>
              <p:nvPr/>
            </p:nvSpPr>
            <p:spPr>
              <a:xfrm>
                <a:off x="2057400" y="47244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E25C4B-CA98-42F1-A698-153286AAAF2C}"/>
              </a:ext>
            </a:extLst>
          </p:cNvPr>
          <p:cNvSpPr/>
          <p:nvPr/>
        </p:nvSpPr>
        <p:spPr>
          <a:xfrm>
            <a:off x="3347393" y="5383156"/>
            <a:ext cx="195382" cy="142285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E15A53-FA10-4B95-B63D-BB7F1BA2EFA3}"/>
              </a:ext>
            </a:extLst>
          </p:cNvPr>
          <p:cNvGrpSpPr/>
          <p:nvPr/>
        </p:nvGrpSpPr>
        <p:grpSpPr>
          <a:xfrm>
            <a:off x="2260774" y="3714712"/>
            <a:ext cx="824439" cy="814018"/>
            <a:chOff x="382652" y="5001693"/>
            <a:chExt cx="1210711" cy="11677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3A4B88F-DB56-4357-AEFB-B2E242A451B1}"/>
                </a:ext>
              </a:extLst>
            </p:cNvPr>
            <p:cNvGrpSpPr/>
            <p:nvPr/>
          </p:nvGrpSpPr>
          <p:grpSpPr>
            <a:xfrm rot="20149396">
              <a:off x="483993" y="5031234"/>
              <a:ext cx="899075" cy="1112250"/>
              <a:chOff x="7162800" y="1143000"/>
              <a:chExt cx="1231908" cy="152400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49C82DC-435A-4FF5-9A7E-8404AC3F2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68342" y="1181122"/>
                <a:ext cx="580258" cy="49527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BAC5D6C-5869-4154-9211-565FEAE691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62800" y="1600200"/>
                <a:ext cx="709644" cy="51609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62DAA51-4657-46DB-B689-5A666DEDE8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62800" y="2057400"/>
                <a:ext cx="698508" cy="57150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7037B06-CC66-4F47-8055-24F5AAC67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6200" y="1143000"/>
                <a:ext cx="698508" cy="57150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F39730F-CCF5-409A-A87E-8ADD6C894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6200" y="1638298"/>
                <a:ext cx="698508" cy="57150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63615AD-7707-4747-A3DD-987D26E31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6200" y="2095498"/>
                <a:ext cx="698508" cy="571502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373EF6-74AA-4DAA-BD91-21AACDF714E4}"/>
                </a:ext>
              </a:extLst>
            </p:cNvPr>
            <p:cNvSpPr/>
            <p:nvPr/>
          </p:nvSpPr>
          <p:spPr>
            <a:xfrm>
              <a:off x="382652" y="5001693"/>
              <a:ext cx="1210711" cy="1167743"/>
            </a:xfrm>
            <a:prstGeom prst="rect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1CD1C43-7A67-42A1-849F-DD9BD663B074}"/>
              </a:ext>
            </a:extLst>
          </p:cNvPr>
          <p:cNvSpPr/>
          <p:nvPr/>
        </p:nvSpPr>
        <p:spPr>
          <a:xfrm rot="5400000">
            <a:off x="2559892" y="4613352"/>
            <a:ext cx="195382" cy="142285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igure2">
            <a:extLst>
              <a:ext uri="{FF2B5EF4-FFF2-40B4-BE49-F238E27FC236}">
                <a16:creationId xmlns:a16="http://schemas.microsoft.com/office/drawing/2014/main" id="{C869BC2E-BF2E-4A1E-8FEE-4443355E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066" y="2077751"/>
            <a:ext cx="2001334" cy="146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D0E659-AA34-A3B5-8878-F67B565E5AEC}"/>
              </a:ext>
            </a:extLst>
          </p:cNvPr>
          <p:cNvSpPr txBox="1"/>
          <p:nvPr/>
        </p:nvSpPr>
        <p:spPr>
          <a:xfrm>
            <a:off x="9615562" y="6550223"/>
            <a:ext cx="2449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Garza et al. Nat </a:t>
            </a:r>
            <a:r>
              <a:rPr lang="en-US" sz="1400" dirty="0" err="1"/>
              <a:t>Microbiol</a:t>
            </a:r>
            <a:r>
              <a:rPr lang="en-US" sz="1400" dirty="0"/>
              <a:t> 2018</a:t>
            </a:r>
          </a:p>
        </p:txBody>
      </p:sp>
      <p:pic>
        <p:nvPicPr>
          <p:cNvPr id="4" name="Picture 3" descr="A picture containing reef, screenshot, majorelle blue">
            <a:extLst>
              <a:ext uri="{FF2B5EF4-FFF2-40B4-BE49-F238E27FC236}">
                <a16:creationId xmlns:a16="http://schemas.microsoft.com/office/drawing/2014/main" id="{3554311F-3378-BC93-7190-B9F42706BC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0957" y="4840428"/>
            <a:ext cx="1447850" cy="12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5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4" grpId="0" animBg="1"/>
      <p:bldP spid="55" grpId="0" animBg="1"/>
      <p:bldP spid="59" grpId="0" animBg="1"/>
      <p:bldP spid="11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B0D28B-28C3-2CA1-7D07-476B665FCFB1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7376439A-F08E-A104-96B8-01DC1FC2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783F46-5A71-67B4-B0BB-57BC3FE6E110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D197F3BD-2BC6-75DD-46EC-0B7F2FCEEF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563" y="2420444"/>
            <a:ext cx="3765176" cy="3195802"/>
          </a:xfrm>
          <a:prstGeom prst="rect">
            <a:avLst/>
          </a:prstGeom>
        </p:spPr>
      </p:pic>
      <p:pic>
        <p:nvPicPr>
          <p:cNvPr id="10" name="Picture 9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A09799A2-C68B-CAA9-D19F-B8C304D8D7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248" y="2420444"/>
            <a:ext cx="3901440" cy="3195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75399-E745-0866-2F1C-E0C3334EE214}"/>
              </a:ext>
            </a:extLst>
          </p:cNvPr>
          <p:cNvSpPr txBox="1"/>
          <p:nvPr/>
        </p:nvSpPr>
        <p:spPr>
          <a:xfrm>
            <a:off x="5425440" y="222815"/>
            <a:ext cx="35863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my community stable?</a:t>
            </a:r>
          </a:p>
          <a:p>
            <a:endParaRPr lang="en-US" dirty="0"/>
          </a:p>
          <a:p>
            <a:r>
              <a:rPr lang="en-US" dirty="0"/>
              <a:t>Is it performing its desired function?</a:t>
            </a:r>
          </a:p>
          <a:p>
            <a:endParaRPr lang="en-US" dirty="0"/>
          </a:p>
          <a:p>
            <a:r>
              <a:rPr lang="en-US" dirty="0"/>
              <a:t>Will it shift to an alternative state?</a:t>
            </a:r>
          </a:p>
          <a:p>
            <a:endParaRPr lang="en-US" dirty="0"/>
          </a:p>
          <a:p>
            <a:r>
              <a:rPr lang="en-US" dirty="0"/>
              <a:t>How can I optimize its function?</a:t>
            </a:r>
          </a:p>
          <a:p>
            <a:endParaRPr lang="en-US" dirty="0"/>
          </a:p>
        </p:txBody>
      </p:sp>
      <p:pic>
        <p:nvPicPr>
          <p:cNvPr id="16" name="Picture 15" descr="\documentclass{article}&#10;\usepackage{amsmath}&#10;\pagestyle{empty}&#10;\begin{document}&#10;&#10;&#10;$E[X] = \int_{-\infty}^{\infty}xf(x)dx$&#10;&#10;\end{document}" title="IguanaTex Bitmap Display">
            <a:extLst>
              <a:ext uri="{FF2B5EF4-FFF2-40B4-BE49-F238E27FC236}">
                <a16:creationId xmlns:a16="http://schemas.microsoft.com/office/drawing/2014/main" id="{C13969A2-3567-5F3B-0F0F-83CB4C071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9" y="5912309"/>
            <a:ext cx="4580884" cy="6121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A9677C-196F-C825-30ED-785F1B2689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902" y="5704942"/>
            <a:ext cx="1060584" cy="10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6399B9AB-892B-92C8-20C2-4F91F9AB6A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1" y="154374"/>
            <a:ext cx="3603171" cy="3245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1D1A98D-14E0-A087-6AAA-40900BE88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81" y="1575511"/>
            <a:ext cx="4098112" cy="3222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07F7D75-D247-6F04-4F49-430C0FB34AB8}"/>
              </a:ext>
            </a:extLst>
          </p:cNvPr>
          <p:cNvGrpSpPr/>
          <p:nvPr/>
        </p:nvGrpSpPr>
        <p:grpSpPr>
          <a:xfrm>
            <a:off x="5917195" y="5827597"/>
            <a:ext cx="3888602" cy="369332"/>
            <a:chOff x="8239489" y="6095755"/>
            <a:chExt cx="388860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D8847D-EF45-66E7-2FB5-2B2AAFF22C16}"/>
                </a:ext>
              </a:extLst>
            </p:cNvPr>
            <p:cNvSpPr txBox="1"/>
            <p:nvPr/>
          </p:nvSpPr>
          <p:spPr>
            <a:xfrm>
              <a:off x="8239489" y="6095755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Multi-omics map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6301E-0F28-A35F-3471-5C197A6BACFA}"/>
                </a:ext>
              </a:extLst>
            </p:cNvPr>
            <p:cNvSpPr txBox="1"/>
            <p:nvPr/>
          </p:nvSpPr>
          <p:spPr>
            <a:xfrm>
              <a:off x="10481871" y="6095755"/>
              <a:ext cx="1646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of ODEs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A4178B8-3459-DA73-9635-69C2699DA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2731" y="6279745"/>
              <a:ext cx="469140" cy="135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E9AF85-F8BD-997F-E576-EDEDC4589E7B}"/>
              </a:ext>
            </a:extLst>
          </p:cNvPr>
          <p:cNvGrpSpPr/>
          <p:nvPr/>
        </p:nvGrpSpPr>
        <p:grpSpPr>
          <a:xfrm>
            <a:off x="4176839" y="3690873"/>
            <a:ext cx="3603171" cy="1448241"/>
            <a:chOff x="261061" y="760670"/>
            <a:chExt cx="3603171" cy="1448241"/>
          </a:xfrm>
        </p:grpSpPr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D77845F-1800-DEC8-0A89-CA9CAB881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1057" y="944334"/>
              <a:ext cx="2543175" cy="126457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B904B-3FDA-2E43-6AC4-6C52D5F56194}"/>
                </a:ext>
              </a:extLst>
            </p:cNvPr>
            <p:cNvSpPr/>
            <p:nvPr/>
          </p:nvSpPr>
          <p:spPr>
            <a:xfrm>
              <a:off x="261061" y="765636"/>
              <a:ext cx="3603171" cy="1406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B3DA218-EE2E-9118-B75F-CA9E8C73D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906" y="1174757"/>
              <a:ext cx="762000" cy="75448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AA15EF-11F5-54DE-4C7A-0D8B8B3B296C}"/>
                </a:ext>
              </a:extLst>
            </p:cNvPr>
            <p:cNvSpPr txBox="1"/>
            <p:nvPr/>
          </p:nvSpPr>
          <p:spPr>
            <a:xfrm>
              <a:off x="974260" y="760670"/>
              <a:ext cx="256390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5E75CD-9405-1EEB-7529-4D7C52F7EEDB}"/>
                </a:ext>
              </a:extLst>
            </p:cNvPr>
            <p:cNvSpPr txBox="1"/>
            <p:nvPr/>
          </p:nvSpPr>
          <p:spPr>
            <a:xfrm>
              <a:off x="1695223" y="1863657"/>
              <a:ext cx="10583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62C13B-BAED-1C53-0477-85AB8E245AE0}"/>
              </a:ext>
            </a:extLst>
          </p:cNvPr>
          <p:cNvGrpSpPr/>
          <p:nvPr/>
        </p:nvGrpSpPr>
        <p:grpSpPr>
          <a:xfrm>
            <a:off x="8277449" y="96380"/>
            <a:ext cx="3603171" cy="1406093"/>
            <a:chOff x="261061" y="2246093"/>
            <a:chExt cx="3603171" cy="1406093"/>
          </a:xfrm>
        </p:grpSpPr>
        <p:pic>
          <p:nvPicPr>
            <p:cNvPr id="21" name="Picture 2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3B76362-8ADD-832B-A2C0-EB9EFCEA4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044"/>
            <a:stretch/>
          </p:blipFill>
          <p:spPr>
            <a:xfrm>
              <a:off x="1789409" y="2575591"/>
              <a:ext cx="1404257" cy="658628"/>
            </a:xfrm>
            <a:prstGeom prst="rect">
              <a:avLst/>
            </a:prstGeom>
          </p:spPr>
        </p:pic>
        <p:pic>
          <p:nvPicPr>
            <p:cNvPr id="22" name="Picture 2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8BD7B44-2908-559F-B75C-9182D0A0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321" y="2613111"/>
              <a:ext cx="728648" cy="81010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8D1BA5-FCB8-BE37-6720-D68C04118163}"/>
                </a:ext>
              </a:extLst>
            </p:cNvPr>
            <p:cNvSpPr/>
            <p:nvPr/>
          </p:nvSpPr>
          <p:spPr>
            <a:xfrm>
              <a:off x="261061" y="2246093"/>
              <a:ext cx="3603171" cy="1406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1E5BD0-86E5-4107-38CE-975D8FB3A7B7}"/>
                </a:ext>
              </a:extLst>
            </p:cNvPr>
            <p:cNvSpPr txBox="1"/>
            <p:nvPr/>
          </p:nvSpPr>
          <p:spPr>
            <a:xfrm>
              <a:off x="1279968" y="2278532"/>
              <a:ext cx="195822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755E91-7F46-D770-D68E-BB104AAB7D9F}"/>
                </a:ext>
              </a:extLst>
            </p:cNvPr>
            <p:cNvSpPr txBox="1"/>
            <p:nvPr/>
          </p:nvSpPr>
          <p:spPr>
            <a:xfrm>
              <a:off x="1702196" y="3405181"/>
              <a:ext cx="10454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B4860C-709E-C37C-D1D8-D5343909408B}"/>
              </a:ext>
            </a:extLst>
          </p:cNvPr>
          <p:cNvGrpSpPr/>
          <p:nvPr/>
        </p:nvGrpSpPr>
        <p:grpSpPr>
          <a:xfrm>
            <a:off x="4069246" y="183558"/>
            <a:ext cx="3603171" cy="1406093"/>
            <a:chOff x="261061" y="3726551"/>
            <a:chExt cx="3603171" cy="1406093"/>
          </a:xfrm>
        </p:grpSpPr>
        <p:pic>
          <p:nvPicPr>
            <p:cNvPr id="27" name="Picture 26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04A16305-AFD7-EBEA-721E-6DB0DAB52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45" y="4140443"/>
              <a:ext cx="1899557" cy="91033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724176-5839-D0C6-AEE7-BA412DE383F7}"/>
                </a:ext>
              </a:extLst>
            </p:cNvPr>
            <p:cNvSpPr/>
            <p:nvPr/>
          </p:nvSpPr>
          <p:spPr>
            <a:xfrm>
              <a:off x="261061" y="3726551"/>
              <a:ext cx="3603171" cy="1406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42FBC-A471-0167-D7E1-16901670366D}"/>
                </a:ext>
              </a:extLst>
            </p:cNvPr>
            <p:cNvSpPr txBox="1"/>
            <p:nvPr/>
          </p:nvSpPr>
          <p:spPr>
            <a:xfrm>
              <a:off x="1067218" y="3781575"/>
              <a:ext cx="239257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43D8E-10BF-EF3D-05A7-A72375D0280C}"/>
                </a:ext>
              </a:extLst>
            </p:cNvPr>
            <p:cNvSpPr txBox="1"/>
            <p:nvPr/>
          </p:nvSpPr>
          <p:spPr>
            <a:xfrm>
              <a:off x="1906458" y="4883960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6" name="Picture 5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29DA4D77-0EA2-D267-35FF-9BC937A051E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65" y="3669813"/>
            <a:ext cx="3702122" cy="305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55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A4CC-FC42-205F-44FB-17DA3CBF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Mechanistic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2D473-B0AC-DC18-2311-FA5059D4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-36593"/>
            <a:ext cx="8012930" cy="6931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42F82-CDFA-0D98-EB0C-08322DFF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-35557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-35557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9744526" y="472791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A7E70AC-13ED-82E1-451F-3238E91760F2}"/>
              </a:ext>
            </a:extLst>
          </p:cNvPr>
          <p:cNvGrpSpPr/>
          <p:nvPr/>
        </p:nvGrpSpPr>
        <p:grpSpPr>
          <a:xfrm>
            <a:off x="117883" y="2502477"/>
            <a:ext cx="2751777" cy="1881151"/>
            <a:chOff x="117883" y="2422965"/>
            <a:chExt cx="2751777" cy="1881151"/>
          </a:xfrm>
        </p:grpSpPr>
        <p:pic>
          <p:nvPicPr>
            <p:cNvPr id="11" name="Picture 10" descr="A picture containing diagram, text, plot, line&#10;&#10;Description automatically generated">
              <a:extLst>
                <a:ext uri="{FF2B5EF4-FFF2-40B4-BE49-F238E27FC236}">
                  <a16:creationId xmlns:a16="http://schemas.microsoft.com/office/drawing/2014/main" id="{8968493C-C8BD-F428-16D6-BCB9FF501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47" y="2459501"/>
              <a:ext cx="2394896" cy="179617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C07D84-E536-A607-B42E-DA2776C0B933}"/>
                </a:ext>
              </a:extLst>
            </p:cNvPr>
            <p:cNvSpPr/>
            <p:nvPr/>
          </p:nvSpPr>
          <p:spPr>
            <a:xfrm>
              <a:off x="117883" y="2422965"/>
              <a:ext cx="2751777" cy="1881151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B3D60C-0590-AEEB-EEE7-646DB8EDACD6}"/>
              </a:ext>
            </a:extLst>
          </p:cNvPr>
          <p:cNvGrpSpPr/>
          <p:nvPr/>
        </p:nvGrpSpPr>
        <p:grpSpPr>
          <a:xfrm>
            <a:off x="108155" y="328558"/>
            <a:ext cx="2751777" cy="1881151"/>
            <a:chOff x="108155" y="328558"/>
            <a:chExt cx="2751777" cy="18811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4EA2BD-F309-B989-5015-3DA8E96DD4DB}"/>
                </a:ext>
              </a:extLst>
            </p:cNvPr>
            <p:cNvSpPr/>
            <p:nvPr/>
          </p:nvSpPr>
          <p:spPr>
            <a:xfrm>
              <a:off x="108155" y="328558"/>
              <a:ext cx="2751777" cy="1881151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FB86EE29-BA59-052B-93FD-AFE59108D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9" y="378720"/>
              <a:ext cx="2379515" cy="178463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E4360E-168B-3E01-B947-57E5DEB52669}"/>
              </a:ext>
            </a:extLst>
          </p:cNvPr>
          <p:cNvGrpSpPr/>
          <p:nvPr/>
        </p:nvGrpSpPr>
        <p:grpSpPr>
          <a:xfrm>
            <a:off x="108155" y="4645743"/>
            <a:ext cx="2751777" cy="1881151"/>
            <a:chOff x="108155" y="4536414"/>
            <a:chExt cx="2751777" cy="18811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217CAC-A390-7943-3FBA-077EE9C38080}"/>
                </a:ext>
              </a:extLst>
            </p:cNvPr>
            <p:cNvSpPr/>
            <p:nvPr/>
          </p:nvSpPr>
          <p:spPr>
            <a:xfrm>
              <a:off x="108155" y="4536414"/>
              <a:ext cx="2751777" cy="1881151"/>
            </a:xfrm>
            <a:prstGeom prst="rect">
              <a:avLst/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6E964F3-112A-CD2F-62D7-04CE8E81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56" y="4586473"/>
              <a:ext cx="2374709" cy="1781032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69D713-949D-9BF3-F939-DC16A05E79A2}"/>
              </a:ext>
            </a:extLst>
          </p:cNvPr>
          <p:cNvGrpSpPr/>
          <p:nvPr/>
        </p:nvGrpSpPr>
        <p:grpSpPr>
          <a:xfrm>
            <a:off x="3005303" y="345702"/>
            <a:ext cx="2227310" cy="3100795"/>
            <a:chOff x="3005303" y="345702"/>
            <a:chExt cx="2227310" cy="31007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1AA8BE-FBC9-1325-5A9A-C12630936AC7}"/>
                </a:ext>
              </a:extLst>
            </p:cNvPr>
            <p:cNvSpPr/>
            <p:nvPr/>
          </p:nvSpPr>
          <p:spPr>
            <a:xfrm>
              <a:off x="3005303" y="345702"/>
              <a:ext cx="2227310" cy="3100795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E423906-B804-F6E1-3C7E-77244597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9" y="380031"/>
              <a:ext cx="2014255" cy="1510692"/>
            </a:xfrm>
            <a:prstGeom prst="rect">
              <a:avLst/>
            </a:prstGeom>
          </p:spPr>
        </p:pic>
        <p:pic>
          <p:nvPicPr>
            <p:cNvPr id="31" name="Picture 30" descr="A picture containing text, diagram, line, screenshot&#10;&#10;Description automatically generated">
              <a:extLst>
                <a:ext uri="{FF2B5EF4-FFF2-40B4-BE49-F238E27FC236}">
                  <a16:creationId xmlns:a16="http://schemas.microsoft.com/office/drawing/2014/main" id="{64912AD3-6FF8-E643-F689-CA6CD96E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709" y="1879195"/>
              <a:ext cx="2014256" cy="1510692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DB217EC-571D-696E-1911-315D29C41D88}"/>
              </a:ext>
            </a:extLst>
          </p:cNvPr>
          <p:cNvGrpSpPr/>
          <p:nvPr/>
        </p:nvGrpSpPr>
        <p:grpSpPr>
          <a:xfrm>
            <a:off x="5393824" y="347805"/>
            <a:ext cx="2100282" cy="4700599"/>
            <a:chOff x="5284495" y="347805"/>
            <a:chExt cx="2100282" cy="4700599"/>
          </a:xfrm>
        </p:grpSpPr>
        <p:pic>
          <p:nvPicPr>
            <p:cNvPr id="9" name="Picture 8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01C6937-8FA8-EF7C-A8A6-C12FCEC0A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256" y="358842"/>
              <a:ext cx="1920929" cy="1440696"/>
            </a:xfrm>
            <a:prstGeom prst="rect">
              <a:avLst/>
            </a:prstGeom>
          </p:spPr>
        </p:pic>
        <p:pic>
          <p:nvPicPr>
            <p:cNvPr id="13" name="Picture 1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E087341-6074-3C8C-C5D4-89374991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19" y="1852032"/>
              <a:ext cx="1920930" cy="1440697"/>
            </a:xfrm>
            <a:prstGeom prst="rect">
              <a:avLst/>
            </a:prstGeom>
          </p:spPr>
        </p:pic>
        <p:pic>
          <p:nvPicPr>
            <p:cNvPr id="15" name="Picture 14" descr="A picture containing text, diagram, plot, line&#10;&#10;Description automatically generated">
              <a:extLst>
                <a:ext uri="{FF2B5EF4-FFF2-40B4-BE49-F238E27FC236}">
                  <a16:creationId xmlns:a16="http://schemas.microsoft.com/office/drawing/2014/main" id="{85BF0107-18FE-5042-B82D-157089E5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918" y="3349454"/>
              <a:ext cx="1920929" cy="1440697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28AD44-2F5C-C340-1DE6-11CA67FC4753}"/>
                </a:ext>
              </a:extLst>
            </p:cNvPr>
            <p:cNvSpPr/>
            <p:nvPr/>
          </p:nvSpPr>
          <p:spPr>
            <a:xfrm>
              <a:off x="5284495" y="347805"/>
              <a:ext cx="2100282" cy="4700599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CA5C7F-0176-1E32-EB26-37A465EC33D5}"/>
              </a:ext>
            </a:extLst>
          </p:cNvPr>
          <p:cNvGrpSpPr/>
          <p:nvPr/>
        </p:nvGrpSpPr>
        <p:grpSpPr>
          <a:xfrm>
            <a:off x="3003046" y="3526011"/>
            <a:ext cx="5311312" cy="3012900"/>
            <a:chOff x="3003046" y="3526011"/>
            <a:chExt cx="5311312" cy="3012900"/>
          </a:xfrm>
        </p:grpSpPr>
        <p:pic>
          <p:nvPicPr>
            <p:cNvPr id="14" name="Picture 1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0B692EA-B527-3BAB-E41C-08FFC09A1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520" y="3607708"/>
              <a:ext cx="1920927" cy="1440696"/>
            </a:xfrm>
            <a:prstGeom prst="rect">
              <a:avLst/>
            </a:prstGeom>
          </p:spPr>
        </p:pic>
        <p:pic>
          <p:nvPicPr>
            <p:cNvPr id="16" name="Picture 15" descr="A picture containing text, diagram, screenshot, plot&#10;&#10;Description automatically generated">
              <a:extLst>
                <a:ext uri="{FF2B5EF4-FFF2-40B4-BE49-F238E27FC236}">
                  <a16:creationId xmlns:a16="http://schemas.microsoft.com/office/drawing/2014/main" id="{17491838-6AD0-3B12-55F8-7C0D727AD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77" y="5028220"/>
              <a:ext cx="2014254" cy="1510691"/>
            </a:xfrm>
            <a:prstGeom prst="rect">
              <a:avLst/>
            </a:prstGeom>
          </p:spPr>
        </p:pic>
        <p:pic>
          <p:nvPicPr>
            <p:cNvPr id="18" name="Picture 1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1EAA907-0073-E1C8-FE40-4D9B2381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075" y="5298085"/>
              <a:ext cx="1555319" cy="1166489"/>
            </a:xfrm>
            <a:prstGeom prst="rect">
              <a:avLst/>
            </a:prstGeom>
          </p:spPr>
        </p:pic>
        <p:pic>
          <p:nvPicPr>
            <p:cNvPr id="20" name="Picture 1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6F9D444-70EF-EA5E-C995-4D51B3C5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957" y="5289812"/>
              <a:ext cx="1555318" cy="1166489"/>
            </a:xfrm>
            <a:prstGeom prst="rect">
              <a:avLst/>
            </a:prstGeom>
          </p:spPr>
        </p:pic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4CCB7AD8-8F82-517D-4E06-BF296B74CB17}"/>
                </a:ext>
              </a:extLst>
            </p:cNvPr>
            <p:cNvSpPr/>
            <p:nvPr/>
          </p:nvSpPr>
          <p:spPr>
            <a:xfrm>
              <a:off x="3003046" y="3526011"/>
              <a:ext cx="5311312" cy="3012900"/>
            </a:xfrm>
            <a:prstGeom prst="corner">
              <a:avLst>
                <a:gd name="adj1" fmla="val 46373"/>
                <a:gd name="adj2" fmla="val 73330"/>
              </a:avLst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9A20724-C532-4894-9F76-4F605FBD75E2}"/>
              </a:ext>
            </a:extLst>
          </p:cNvPr>
          <p:cNvSpPr txBox="1"/>
          <p:nvPr/>
        </p:nvSpPr>
        <p:spPr>
          <a:xfrm>
            <a:off x="7644780" y="-55435"/>
            <a:ext cx="230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Metabolic by-products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85725D-BEC9-EE22-EA6F-0A67AD9E5E3D}"/>
              </a:ext>
            </a:extLst>
          </p:cNvPr>
          <p:cNvGrpSpPr/>
          <p:nvPr/>
        </p:nvGrpSpPr>
        <p:grpSpPr>
          <a:xfrm>
            <a:off x="9580379" y="3019960"/>
            <a:ext cx="1772441" cy="1436559"/>
            <a:chOff x="9580379" y="3019960"/>
            <a:chExt cx="1772441" cy="1436559"/>
          </a:xfrm>
        </p:grpSpPr>
        <p:pic>
          <p:nvPicPr>
            <p:cNvPr id="36" name="Picture 3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FAA24CBE-7130-1578-DF64-CF96F74CA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290" y="3123224"/>
              <a:ext cx="1626616" cy="121996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49A0B5-8716-0E09-81C6-C68BB74FC5E2}"/>
                </a:ext>
              </a:extLst>
            </p:cNvPr>
            <p:cNvSpPr/>
            <p:nvPr/>
          </p:nvSpPr>
          <p:spPr>
            <a:xfrm>
              <a:off x="9580379" y="3019960"/>
              <a:ext cx="1772441" cy="1436559"/>
            </a:xfrm>
            <a:prstGeom prst="rect">
              <a:avLst/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0159C7-894B-3FC1-6F14-9D9FA2520DEC}"/>
              </a:ext>
            </a:extLst>
          </p:cNvPr>
          <p:cNvGrpSpPr/>
          <p:nvPr/>
        </p:nvGrpSpPr>
        <p:grpSpPr>
          <a:xfrm>
            <a:off x="7628418" y="294000"/>
            <a:ext cx="1754045" cy="4754404"/>
            <a:chOff x="7628418" y="294000"/>
            <a:chExt cx="1754045" cy="4754404"/>
          </a:xfrm>
        </p:grpSpPr>
        <p:pic>
          <p:nvPicPr>
            <p:cNvPr id="39" name="Picture 38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BD5E822D-5AE6-ECEC-EC4B-6722D9B2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792" y="324186"/>
              <a:ext cx="1555317" cy="1166488"/>
            </a:xfrm>
            <a:prstGeom prst="rect">
              <a:avLst/>
            </a:prstGeom>
          </p:spPr>
        </p:pic>
        <p:pic>
          <p:nvPicPr>
            <p:cNvPr id="40" name="Picture 39" descr="A graph of acetate&#10;&#10;Description automatically generated with low confidence">
              <a:extLst>
                <a:ext uri="{FF2B5EF4-FFF2-40B4-BE49-F238E27FC236}">
                  <a16:creationId xmlns:a16="http://schemas.microsoft.com/office/drawing/2014/main" id="{6F6C2EB1-2800-11C8-2502-A98B23ED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204" y="2653836"/>
              <a:ext cx="1555317" cy="1166488"/>
            </a:xfrm>
            <a:prstGeom prst="rect">
              <a:avLst/>
            </a:prstGeom>
          </p:spPr>
        </p:pic>
        <p:pic>
          <p:nvPicPr>
            <p:cNvPr id="41" name="Picture 4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813A42AB-3A4B-04C3-4334-58AD1AFD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881" y="3839248"/>
              <a:ext cx="1555317" cy="1166488"/>
            </a:xfrm>
            <a:prstGeom prst="rect">
              <a:avLst/>
            </a:prstGeom>
          </p:spPr>
        </p:pic>
        <p:pic>
          <p:nvPicPr>
            <p:cNvPr id="42" name="Picture 4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B545F7C-FBAA-C044-801F-1273E771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089" y="1475789"/>
              <a:ext cx="1555317" cy="1166488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0B69A4-384D-935C-DD25-D435A3785161}"/>
                </a:ext>
              </a:extLst>
            </p:cNvPr>
            <p:cNvSpPr/>
            <p:nvPr/>
          </p:nvSpPr>
          <p:spPr>
            <a:xfrm>
              <a:off x="7628418" y="294000"/>
              <a:ext cx="1754045" cy="4754404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B84CCB6-0D21-2C6E-6F14-32C9E43DCB20}"/>
              </a:ext>
            </a:extLst>
          </p:cNvPr>
          <p:cNvGrpSpPr/>
          <p:nvPr/>
        </p:nvGrpSpPr>
        <p:grpSpPr>
          <a:xfrm>
            <a:off x="9575802" y="341184"/>
            <a:ext cx="1776377" cy="2624560"/>
            <a:chOff x="9575802" y="341184"/>
            <a:chExt cx="1776377" cy="2624560"/>
          </a:xfrm>
        </p:grpSpPr>
        <p:pic>
          <p:nvPicPr>
            <p:cNvPr id="43" name="Picture 42" descr="A graph of acetate&#10;&#10;Description automatically generated with low confidence">
              <a:extLst>
                <a:ext uri="{FF2B5EF4-FFF2-40B4-BE49-F238E27FC236}">
                  <a16:creationId xmlns:a16="http://schemas.microsoft.com/office/drawing/2014/main" id="{F8237981-F1F4-4725-D839-D3352C6F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2714" y="347165"/>
              <a:ext cx="1710255" cy="1282691"/>
            </a:xfrm>
            <a:prstGeom prst="rect">
              <a:avLst/>
            </a:prstGeom>
          </p:spPr>
        </p:pic>
        <p:pic>
          <p:nvPicPr>
            <p:cNvPr id="44" name="Picture 4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B762C93-5884-EEDD-32E5-A015587B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1899" y="1662721"/>
              <a:ext cx="1710255" cy="128269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E05B21-0D8D-1F8D-2C21-F890E5028072}"/>
                </a:ext>
              </a:extLst>
            </p:cNvPr>
            <p:cNvSpPr/>
            <p:nvPr/>
          </p:nvSpPr>
          <p:spPr>
            <a:xfrm>
              <a:off x="9575802" y="341184"/>
              <a:ext cx="1776377" cy="2624560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3A1E16-FDD2-7150-75C6-FEC68DE61E09}"/>
              </a:ext>
            </a:extLst>
          </p:cNvPr>
          <p:cNvGrpSpPr/>
          <p:nvPr/>
        </p:nvGrpSpPr>
        <p:grpSpPr>
          <a:xfrm>
            <a:off x="8666812" y="5187584"/>
            <a:ext cx="1530691" cy="1106628"/>
            <a:chOff x="8617117" y="5187584"/>
            <a:chExt cx="1530691" cy="1106628"/>
          </a:xfrm>
        </p:grpSpPr>
        <p:pic>
          <p:nvPicPr>
            <p:cNvPr id="47" name="Picture 4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55D2FA1-0036-68A9-70D5-6F37A34F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4729" y="5196001"/>
              <a:ext cx="1441974" cy="108148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035AF5-161A-92E8-F512-AF7833C5AF23}"/>
                </a:ext>
              </a:extLst>
            </p:cNvPr>
            <p:cNvSpPr/>
            <p:nvPr/>
          </p:nvSpPr>
          <p:spPr>
            <a:xfrm>
              <a:off x="8617117" y="5187584"/>
              <a:ext cx="1530691" cy="1106628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C26F0B-49AE-0E39-B04D-6E42CB3F8768}"/>
              </a:ext>
            </a:extLst>
          </p:cNvPr>
          <p:cNvGrpSpPr/>
          <p:nvPr/>
        </p:nvGrpSpPr>
        <p:grpSpPr>
          <a:xfrm>
            <a:off x="10292960" y="4519433"/>
            <a:ext cx="1530691" cy="1106628"/>
            <a:chOff x="10253204" y="4519433"/>
            <a:chExt cx="1530691" cy="1106628"/>
          </a:xfrm>
        </p:grpSpPr>
        <p:pic>
          <p:nvPicPr>
            <p:cNvPr id="21" name="Picture 20" descr="A picture containing text, diagram, plot, line&#10;&#10;Description automatically generated">
              <a:extLst>
                <a:ext uri="{FF2B5EF4-FFF2-40B4-BE49-F238E27FC236}">
                  <a16:creationId xmlns:a16="http://schemas.microsoft.com/office/drawing/2014/main" id="{A6FA90A2-A787-9B91-8AF7-E780CA08F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7562" y="4527449"/>
              <a:ext cx="1441974" cy="108148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B35D134-D4ED-1A10-BF77-18E3BE1294C2}"/>
                </a:ext>
              </a:extLst>
            </p:cNvPr>
            <p:cNvSpPr/>
            <p:nvPr/>
          </p:nvSpPr>
          <p:spPr>
            <a:xfrm>
              <a:off x="10253204" y="4519433"/>
              <a:ext cx="1530691" cy="1106628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8514D4-6D07-AC2E-A238-361F189592F7}"/>
              </a:ext>
            </a:extLst>
          </p:cNvPr>
          <p:cNvGrpSpPr/>
          <p:nvPr/>
        </p:nvGrpSpPr>
        <p:grpSpPr>
          <a:xfrm>
            <a:off x="10280094" y="5693266"/>
            <a:ext cx="1530691" cy="1107177"/>
            <a:chOff x="10280094" y="5693266"/>
            <a:chExt cx="1530691" cy="1107177"/>
          </a:xfrm>
        </p:grpSpPr>
        <p:pic>
          <p:nvPicPr>
            <p:cNvPr id="48" name="Picture 47" descr="A picture containing text, diagram, line, screenshot&#10;&#10;Description automatically generated">
              <a:extLst>
                <a:ext uri="{FF2B5EF4-FFF2-40B4-BE49-F238E27FC236}">
                  <a16:creationId xmlns:a16="http://schemas.microsoft.com/office/drawing/2014/main" id="{89539EED-244D-386F-1285-29656C6A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5039" y="5693266"/>
              <a:ext cx="1441974" cy="1081481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D5FD77-0DD9-00BF-B9C8-72F0B0B5A7FD}"/>
                </a:ext>
              </a:extLst>
            </p:cNvPr>
            <p:cNvSpPr/>
            <p:nvPr/>
          </p:nvSpPr>
          <p:spPr>
            <a:xfrm>
              <a:off x="10280094" y="5693815"/>
              <a:ext cx="1530691" cy="1106628"/>
            </a:xfrm>
            <a:prstGeom prst="rect">
              <a:avLst/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915DAC9D-14DC-EC80-CC75-37F13A7C4EF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1" y="386545"/>
            <a:ext cx="2379515" cy="1784636"/>
          </a:xfrm>
          <a:prstGeom prst="rect">
            <a:avLst/>
          </a:prstGeom>
        </p:spPr>
      </p:pic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869D325-6A2C-8A05-C795-3C9970B6B9A3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41" y="383698"/>
            <a:ext cx="2069474" cy="1552106"/>
          </a:xfrm>
          <a:prstGeom prst="rect">
            <a:avLst/>
          </a:prstGeom>
        </p:spPr>
      </p:pic>
      <p:pic>
        <p:nvPicPr>
          <p:cNvPr id="8" name="Picture 7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623E476-AD01-981D-FC6C-5FB302E870AB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716" y="1885138"/>
            <a:ext cx="2033122" cy="1524841"/>
          </a:xfrm>
          <a:prstGeom prst="rect">
            <a:avLst/>
          </a:prstGeom>
        </p:spPr>
      </p:pic>
      <p:pic>
        <p:nvPicPr>
          <p:cNvPr id="10" name="Picture 9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7038B0C-E307-7374-B18B-7128CA39CA1B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336" y="341184"/>
            <a:ext cx="1555318" cy="1166488"/>
          </a:xfrm>
          <a:prstGeom prst="rect">
            <a:avLst/>
          </a:prstGeom>
        </p:spPr>
      </p:pic>
      <p:pic>
        <p:nvPicPr>
          <p:cNvPr id="12" name="Picture 11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420252D2-C8FC-F6D9-E67E-00A37B585791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81" y="2636827"/>
            <a:ext cx="1555317" cy="1166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7BC3A0-7CBA-75D2-C7B1-85ADC9CDC23F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34" y="1494454"/>
            <a:ext cx="1555317" cy="1166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36FF29-6566-2AF7-1C04-567D727DBF43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81" y="3851948"/>
            <a:ext cx="1548773" cy="1161580"/>
          </a:xfrm>
          <a:prstGeom prst="rect">
            <a:avLst/>
          </a:prstGeom>
        </p:spPr>
      </p:pic>
      <p:pic>
        <p:nvPicPr>
          <p:cNvPr id="24" name="Picture 23" descr="A picture containing diagram, plot, line, screenshot&#10;&#10;Description automatically generated">
            <a:extLst>
              <a:ext uri="{FF2B5EF4-FFF2-40B4-BE49-F238E27FC236}">
                <a16:creationId xmlns:a16="http://schemas.microsoft.com/office/drawing/2014/main" id="{A53E37BA-503D-555C-E20B-C5041A323CAD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6" y="2563077"/>
            <a:ext cx="2394895" cy="1796171"/>
          </a:xfrm>
          <a:prstGeom prst="rect">
            <a:avLst/>
          </a:prstGeom>
        </p:spPr>
      </p:pic>
      <p:pic>
        <p:nvPicPr>
          <p:cNvPr id="25" name="Picture 24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9F80A19F-5698-DC37-A984-68E03F4D64CC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90" y="3385536"/>
            <a:ext cx="1920929" cy="1440697"/>
          </a:xfrm>
          <a:prstGeom prst="rect">
            <a:avLst/>
          </a:prstGeom>
        </p:spPr>
      </p:pic>
      <p:pic>
        <p:nvPicPr>
          <p:cNvPr id="28" name="Picture 27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C8EC404D-67A2-75B2-BF7E-9E486DB99E4B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20" y="1839415"/>
            <a:ext cx="1917622" cy="1438216"/>
          </a:xfrm>
          <a:prstGeom prst="rect">
            <a:avLst/>
          </a:prstGeom>
        </p:spPr>
      </p:pic>
      <p:pic>
        <p:nvPicPr>
          <p:cNvPr id="34" name="Picture 3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C0A7F9D-0F54-8B06-12D6-445311F567CB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368" y="407256"/>
            <a:ext cx="1917623" cy="1438217"/>
          </a:xfrm>
          <a:prstGeom prst="rect">
            <a:avLst/>
          </a:prstGeom>
        </p:spPr>
      </p:pic>
      <p:pic>
        <p:nvPicPr>
          <p:cNvPr id="37" name="Picture 3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E2F8D371-1262-9D15-A012-39EFFF1422F1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82" y="378903"/>
            <a:ext cx="1710255" cy="1282691"/>
          </a:xfrm>
          <a:prstGeom prst="rect">
            <a:avLst/>
          </a:prstGeom>
        </p:spPr>
      </p:pic>
      <p:pic>
        <p:nvPicPr>
          <p:cNvPr id="49" name="Picture 4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2279D36-10CD-8EA3-6FAE-1CBE4A715500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855" y="1653560"/>
            <a:ext cx="1710254" cy="1282691"/>
          </a:xfrm>
          <a:prstGeom prst="rect">
            <a:avLst/>
          </a:prstGeom>
        </p:spPr>
      </p:pic>
      <p:pic>
        <p:nvPicPr>
          <p:cNvPr id="52" name="Picture 51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D86CEEDE-FDB1-1660-BD7D-84D4E6EF41E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7" y="4544915"/>
            <a:ext cx="1368113" cy="1026085"/>
          </a:xfrm>
          <a:prstGeom prst="rect">
            <a:avLst/>
          </a:prstGeom>
        </p:spPr>
      </p:pic>
      <p:pic>
        <p:nvPicPr>
          <p:cNvPr id="54" name="Picture 5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AF3AF6-596D-5838-86A0-27BCFEA647AC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" y="4693702"/>
            <a:ext cx="2374709" cy="1781032"/>
          </a:xfrm>
          <a:prstGeom prst="rect">
            <a:avLst/>
          </a:prstGeom>
        </p:spPr>
      </p:pic>
      <p:pic>
        <p:nvPicPr>
          <p:cNvPr id="55" name="Picture 5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5F0B839-072D-52AF-1F45-35E9D4282C67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68" y="3558288"/>
            <a:ext cx="2041178" cy="1530884"/>
          </a:xfrm>
          <a:prstGeom prst="rect">
            <a:avLst/>
          </a:prstGeom>
        </p:spPr>
      </p:pic>
      <p:pic>
        <p:nvPicPr>
          <p:cNvPr id="56" name="Picture 5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1F571F6-7A48-33D7-4C28-C1B425049859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78" y="5069886"/>
            <a:ext cx="1917466" cy="1438100"/>
          </a:xfrm>
          <a:prstGeom prst="rect">
            <a:avLst/>
          </a:prstGeom>
        </p:spPr>
      </p:pic>
      <p:pic>
        <p:nvPicPr>
          <p:cNvPr id="69" name="Picture 68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6025F081-8CB4-AED0-989B-CAE17789F0B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63" y="5255441"/>
            <a:ext cx="1555318" cy="1166489"/>
          </a:xfrm>
          <a:prstGeom prst="rect">
            <a:avLst/>
          </a:prstGeom>
        </p:spPr>
      </p:pic>
      <p:pic>
        <p:nvPicPr>
          <p:cNvPr id="70" name="Picture 6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BE4FE5A-E809-60FB-22FE-C22E406CD5E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50" y="5253749"/>
            <a:ext cx="1549524" cy="1162143"/>
          </a:xfrm>
          <a:prstGeom prst="rect">
            <a:avLst/>
          </a:prstGeom>
        </p:spPr>
      </p:pic>
      <p:pic>
        <p:nvPicPr>
          <p:cNvPr id="71" name="Picture 70" descr="A graph of different colored lines&#10;&#10;Description automatically generated with low confidence">
            <a:extLst>
              <a:ext uri="{FF2B5EF4-FFF2-40B4-BE49-F238E27FC236}">
                <a16:creationId xmlns:a16="http://schemas.microsoft.com/office/drawing/2014/main" id="{D8D2B170-405D-651C-E5F6-3C8162CB295C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258" y="3104224"/>
            <a:ext cx="1641281" cy="1230961"/>
          </a:xfrm>
          <a:prstGeom prst="rect">
            <a:avLst/>
          </a:prstGeom>
        </p:spPr>
      </p:pic>
      <p:pic>
        <p:nvPicPr>
          <p:cNvPr id="72" name="Picture 71" descr="A picture containing diagram, text, screenshot, plot&#10;&#10;Description automatically generated">
            <a:extLst>
              <a:ext uri="{FF2B5EF4-FFF2-40B4-BE49-F238E27FC236}">
                <a16:creationId xmlns:a16="http://schemas.microsoft.com/office/drawing/2014/main" id="{8AA81EF2-6541-44EE-B274-A303C3D9658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214" y="5701296"/>
            <a:ext cx="1420559" cy="1065419"/>
          </a:xfrm>
          <a:prstGeom prst="rect">
            <a:avLst/>
          </a:prstGeom>
        </p:spPr>
      </p:pic>
      <p:pic>
        <p:nvPicPr>
          <p:cNvPr id="73" name="Picture 7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1CBCF3E4-C10A-6B80-B348-BB782A387ED7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68" y="5197205"/>
            <a:ext cx="1441974" cy="10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4E737-D1B1-BB5F-1483-6FC7BBA09368}"/>
              </a:ext>
            </a:extLst>
          </p:cNvPr>
          <p:cNvSpPr txBox="1"/>
          <p:nvPr/>
        </p:nvSpPr>
        <p:spPr>
          <a:xfrm>
            <a:off x="233464" y="729574"/>
            <a:ext cx="470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different dilution rates in a chemostat</a:t>
            </a:r>
          </a:p>
        </p:txBody>
      </p:sp>
      <p:pic>
        <p:nvPicPr>
          <p:cNvPr id="3" name="Picture 2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AE530F89-E88A-B8F6-803D-03622CB9B3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34" y="2210763"/>
            <a:ext cx="2454604" cy="33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7F9C24C-746C-3E6F-2065-165D08C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2" y="0"/>
            <a:ext cx="2856188" cy="1652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1AACAA-0730-108D-2E34-C03ED43A3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5" y="0"/>
            <a:ext cx="2856188" cy="16520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8AA43-A69D-1B80-B94B-11C263372699}"/>
              </a:ext>
            </a:extLst>
          </p:cNvPr>
          <p:cNvSpPr txBox="1"/>
          <p:nvPr/>
        </p:nvSpPr>
        <p:spPr>
          <a:xfrm>
            <a:off x="787941" y="1692514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dilution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A5E1F-D76F-0315-AA6F-725C538DE59D}"/>
              </a:ext>
            </a:extLst>
          </p:cNvPr>
          <p:cNvSpPr txBox="1"/>
          <p:nvPr/>
        </p:nvSpPr>
        <p:spPr>
          <a:xfrm>
            <a:off x="3965735" y="1692514"/>
            <a:ext cx="20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slower dilution rate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6FEA6-56A4-AB28-D06A-C83BAC482B07}"/>
              </a:ext>
            </a:extLst>
          </p:cNvPr>
          <p:cNvSpPr txBox="1"/>
          <p:nvPr/>
        </p:nvSpPr>
        <p:spPr>
          <a:xfrm>
            <a:off x="2778109" y="2812174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Tipping point</a:t>
            </a:r>
          </a:p>
        </p:txBody>
      </p:sp>
      <p:pic>
        <p:nvPicPr>
          <p:cNvPr id="3" name="Picture 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49107CF-B5EB-4195-FB85-F82011B872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31" y="3189226"/>
            <a:ext cx="4761620" cy="3571216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F3871B4-4DED-41D9-F58F-568FA488BA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13" y="402224"/>
            <a:ext cx="3332855" cy="2499641"/>
          </a:xfrm>
          <a:prstGeom prst="rect">
            <a:avLst/>
          </a:prstGeom>
        </p:spPr>
      </p:pic>
      <p:pic>
        <p:nvPicPr>
          <p:cNvPr id="15" name="Picture 1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192948-2394-01F6-8B73-6CC0D9E507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1" y="4212163"/>
            <a:ext cx="3332855" cy="2499641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2C92B94-98A3-95AE-C47F-3FE153258D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6" y="4138346"/>
            <a:ext cx="3332855" cy="2499641"/>
          </a:xfrm>
          <a:prstGeom prst="rect">
            <a:avLst/>
          </a:prstGeom>
        </p:spPr>
      </p:pic>
      <p:pic>
        <p:nvPicPr>
          <p:cNvPr id="19" name="Picture 18" descr="A picture containing line, screenshot, rectangle, black&#10;&#10;Description automatically generated">
            <a:extLst>
              <a:ext uri="{FF2B5EF4-FFF2-40B4-BE49-F238E27FC236}">
                <a16:creationId xmlns:a16="http://schemas.microsoft.com/office/drawing/2014/main" id="{108D3A8A-A764-47E0-1CE5-BF6C272867A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61" y="1725086"/>
            <a:ext cx="3482431" cy="14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079F97EE-93E4-6FE7-2F94-AD9D8D61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522339"/>
            <a:ext cx="10913806" cy="6139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C80A-3415-923E-41FB-097361323299}"/>
              </a:ext>
            </a:extLst>
          </p:cNvPr>
          <p:cNvSpPr txBox="1"/>
          <p:nvPr/>
        </p:nvSpPr>
        <p:spPr>
          <a:xfrm>
            <a:off x="4001843" y="5240780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Bas </a:t>
            </a:r>
            <a:r>
              <a:rPr lang="en-US" b="1" dirty="0" err="1">
                <a:solidFill>
                  <a:schemeClr val="bg2"/>
                </a:solidFill>
              </a:rPr>
              <a:t>Dutilh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A2E8D-AD5E-F500-BE57-20525B8E8BDE}"/>
              </a:ext>
            </a:extLst>
          </p:cNvPr>
          <p:cNvSpPr txBox="1"/>
          <p:nvPr/>
        </p:nvSpPr>
        <p:spPr>
          <a:xfrm>
            <a:off x="5205710" y="5581735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Martijn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Huijnen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C08EF-0954-EBBB-E18E-BA6EF0E1E97C}"/>
              </a:ext>
            </a:extLst>
          </p:cNvPr>
          <p:cNvSpPr txBox="1"/>
          <p:nvPr/>
        </p:nvSpPr>
        <p:spPr>
          <a:xfrm>
            <a:off x="6853423" y="5994541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Paulien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Hogeweg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35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84FEA7-3A37-E357-8464-00891C0A1732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A2CF8911-D1B2-0C9F-C396-A9DE743EA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30F3F0F-D2C5-E221-31E8-60F038D505DE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02F9A1-CC63-E6AD-6020-FEB32386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75" y="1269562"/>
            <a:ext cx="5725907" cy="50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75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C77AB-47F5-3FD6-DA0C-C4C580FF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87" y="264110"/>
            <a:ext cx="7841826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4FA064-1777-4BEB-3479-98D42726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27" y="217621"/>
            <a:ext cx="4409729" cy="576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2F3AF-5B2D-2665-9427-B225D130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60" y="138836"/>
            <a:ext cx="3613850" cy="2624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12DFA1-F370-08F5-7984-7FF39813B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160" y="2763520"/>
            <a:ext cx="3914457" cy="22138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128583-151C-491E-0375-88940ACB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632" y="5022565"/>
            <a:ext cx="2683192" cy="1696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71E4CB-A04A-5347-5555-C43AE0886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025" y="5820004"/>
            <a:ext cx="882301" cy="8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1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A0401-E713-D5C7-1334-EC3E67294D43}"/>
              </a:ext>
            </a:extLst>
          </p:cNvPr>
          <p:cNvSpPr txBox="1"/>
          <p:nvPr/>
        </p:nvSpPr>
        <p:spPr>
          <a:xfrm>
            <a:off x="1036971" y="287500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in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41D75-98C1-46B0-BBAE-35CA451EBF2B}"/>
              </a:ext>
            </a:extLst>
          </p:cNvPr>
          <p:cNvSpPr txBox="1"/>
          <p:nvPr/>
        </p:nvSpPr>
        <p:spPr>
          <a:xfrm>
            <a:off x="2693649" y="2315594"/>
            <a:ext cx="1071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biology</a:t>
            </a:r>
          </a:p>
          <a:p>
            <a:endParaRPr lang="en-US" dirty="0"/>
          </a:p>
          <a:p>
            <a:r>
              <a:rPr lang="en-US" dirty="0"/>
              <a:t>Ecology</a:t>
            </a:r>
          </a:p>
          <a:p>
            <a:endParaRPr lang="en-US" dirty="0"/>
          </a:p>
          <a:p>
            <a:r>
              <a:rPr lang="en-US" dirty="0"/>
              <a:t>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F864C-D2F4-405F-B433-A180EED58207}"/>
              </a:ext>
            </a:extLst>
          </p:cNvPr>
          <p:cNvSpPr txBox="1"/>
          <p:nvPr/>
        </p:nvSpPr>
        <p:spPr>
          <a:xfrm>
            <a:off x="3823527" y="2875002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sense, except in the light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3FBF-0315-0C53-199D-27B9D8817CE0}"/>
              </a:ext>
            </a:extLst>
          </p:cNvPr>
          <p:cNvSpPr txBox="1"/>
          <p:nvPr/>
        </p:nvSpPr>
        <p:spPr>
          <a:xfrm>
            <a:off x="7793779" y="2130066"/>
            <a:ext cx="32406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structure</a:t>
            </a:r>
          </a:p>
          <a:p>
            <a:endParaRPr lang="en-US" dirty="0"/>
          </a:p>
          <a:p>
            <a:r>
              <a:rPr lang="en-US" dirty="0"/>
              <a:t>data</a:t>
            </a:r>
          </a:p>
          <a:p>
            <a:endParaRPr lang="en-US" dirty="0"/>
          </a:p>
          <a:p>
            <a:r>
              <a:rPr lang="en-US" dirty="0"/>
              <a:t>mechanisms</a:t>
            </a:r>
          </a:p>
          <a:p>
            <a:endParaRPr lang="en-US" dirty="0"/>
          </a:p>
          <a:p>
            <a:r>
              <a:rPr lang="en-US" dirty="0"/>
              <a:t>a clear communication of results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48142A7-1A9E-D0FB-13BD-60210FFB41F7}"/>
              </a:ext>
            </a:extLst>
          </p:cNvPr>
          <p:cNvSpPr/>
          <p:nvPr/>
        </p:nvSpPr>
        <p:spPr>
          <a:xfrm>
            <a:off x="2204667" y="2253630"/>
            <a:ext cx="406400" cy="1539291"/>
          </a:xfrm>
          <a:prstGeom prst="leftBrace">
            <a:avLst>
              <a:gd name="adj1" fmla="val 35000"/>
              <a:gd name="adj2" fmla="val 50000"/>
            </a:avLst>
          </a:prstGeom>
          <a:ln w="28575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EB31F2F-8E7F-5303-FABB-DA0C08AE2889}"/>
              </a:ext>
            </a:extLst>
          </p:cNvPr>
          <p:cNvSpPr/>
          <p:nvPr/>
        </p:nvSpPr>
        <p:spPr>
          <a:xfrm>
            <a:off x="7214936" y="1861074"/>
            <a:ext cx="406400" cy="2485846"/>
          </a:xfrm>
          <a:prstGeom prst="leftBrace">
            <a:avLst>
              <a:gd name="adj1" fmla="val 35000"/>
              <a:gd name="adj2" fmla="val 50000"/>
            </a:avLst>
          </a:prstGeom>
          <a:ln w="28575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86357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2">
            <a:extLst>
              <a:ext uri="{FF2B5EF4-FFF2-40B4-BE49-F238E27FC236}">
                <a16:creationId xmlns:a16="http://schemas.microsoft.com/office/drawing/2014/main" id="{F232D263-0757-713D-9FFC-86F9CD239845}"/>
              </a:ext>
            </a:extLst>
          </p:cNvPr>
          <p:cNvCxnSpPr/>
          <p:nvPr/>
        </p:nvCxnSpPr>
        <p:spPr bwMode="auto">
          <a:xfrm>
            <a:off x="943356" y="924306"/>
            <a:ext cx="6858000" cy="0"/>
          </a:xfrm>
          <a:prstGeom prst="line">
            <a:avLst/>
          </a:prstGeom>
          <a:noFill/>
          <a:ln w="28575" cap="flat" cmpd="sng" algn="ctr">
            <a:solidFill>
              <a:srgbClr val="005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5C8ED9-0E6D-5AEC-BED9-6A7DAF72C67C}"/>
              </a:ext>
            </a:extLst>
          </p:cNvPr>
          <p:cNvSpPr txBox="1"/>
          <p:nvPr/>
        </p:nvSpPr>
        <p:spPr>
          <a:xfrm>
            <a:off x="925690" y="514904"/>
            <a:ext cx="6532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0739B-010C-0737-B3CC-2ACDB5C70BCE}"/>
              </a:ext>
            </a:extLst>
          </p:cNvPr>
          <p:cNvSpPr txBox="1"/>
          <p:nvPr/>
        </p:nvSpPr>
        <p:spPr>
          <a:xfrm>
            <a:off x="988835" y="1095756"/>
            <a:ext cx="32529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of Microbial Systems Biology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Karoline Faust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Bin Liu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4F0FE-BFD6-02A5-E1DD-5335BFAD5B3A}"/>
              </a:ext>
            </a:extLst>
          </p:cNvPr>
          <p:cNvSpPr/>
          <p:nvPr/>
        </p:nvSpPr>
        <p:spPr>
          <a:xfrm>
            <a:off x="988836" y="2410206"/>
            <a:ext cx="281202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Raes Lab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Emma Hernandez-Sanabria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 Rymenans</a:t>
            </a:r>
          </a:p>
        </p:txBody>
      </p:sp>
      <p:pic>
        <p:nvPicPr>
          <p:cNvPr id="8" name="Picture 7" descr="logo.jpg">
            <a:extLst>
              <a:ext uri="{FF2B5EF4-FFF2-40B4-BE49-F238E27FC236}">
                <a16:creationId xmlns:a16="http://schemas.microsoft.com/office/drawing/2014/main" id="{8B0DC67F-3BA9-C3DF-F5AD-14A4609605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07" y="1420496"/>
            <a:ext cx="811610" cy="714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105DCB-5362-F6F1-182A-D3550DF05B89}"/>
              </a:ext>
            </a:extLst>
          </p:cNvPr>
          <p:cNvSpPr txBox="1"/>
          <p:nvPr/>
        </p:nvSpPr>
        <p:spPr>
          <a:xfrm>
            <a:off x="1012430" y="4552681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</a:p>
        </p:txBody>
      </p:sp>
      <p:pic>
        <p:nvPicPr>
          <p:cNvPr id="10" name="Picture 9" descr="erc_logo.jpg">
            <a:extLst>
              <a:ext uri="{FF2B5EF4-FFF2-40B4-BE49-F238E27FC236}">
                <a16:creationId xmlns:a16="http://schemas.microsoft.com/office/drawing/2014/main" id="{E5A372B5-DB44-2392-9DB4-DDFC4CEF65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3" y="4875820"/>
            <a:ext cx="1462679" cy="66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D4794-47BE-1732-7994-60009F5B20B9}"/>
              </a:ext>
            </a:extLst>
          </p:cNvPr>
          <p:cNvSpPr txBox="1"/>
          <p:nvPr/>
        </p:nvSpPr>
        <p:spPr>
          <a:xfrm>
            <a:off x="4191549" y="2410206"/>
            <a:ext cx="21145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Bernaerts Lab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Kristel Bernaerts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Kenneth Simoens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36817-9923-2AB7-7161-B145AFA32895}"/>
              </a:ext>
            </a:extLst>
          </p:cNvPr>
          <p:cNvSpPr txBox="1"/>
          <p:nvPr/>
        </p:nvSpPr>
        <p:spPr>
          <a:xfrm>
            <a:off x="7453149" y="6313893"/>
            <a:ext cx="37264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QUESTIONS WELCOME!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5880-10FA-B19F-908E-7998EBE53B54}"/>
              </a:ext>
            </a:extLst>
          </p:cNvPr>
          <p:cNvSpPr txBox="1"/>
          <p:nvPr/>
        </p:nvSpPr>
        <p:spPr>
          <a:xfrm>
            <a:off x="4191549" y="1113774"/>
            <a:ext cx="21145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ETH Zürich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Dr. Annelies Geirnaert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31E1A-5FEF-5B44-C524-F7642C67FA95}"/>
              </a:ext>
            </a:extLst>
          </p:cNvPr>
          <p:cNvSpPr txBox="1"/>
          <p:nvPr/>
        </p:nvSpPr>
        <p:spPr>
          <a:xfrm>
            <a:off x="943356" y="3395910"/>
            <a:ext cx="24096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Université Libre de </a:t>
            </a:r>
            <a:r>
              <a:rPr lang="en-US" sz="1350" i="1" dirty="0" err="1">
                <a:latin typeface="Arial" panose="020B0604020202020204" pitchFamily="34" charset="0"/>
                <a:cs typeface="Arial" panose="020B0604020202020204" pitchFamily="34" charset="0"/>
              </a:rPr>
              <a:t>Bruxelles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Didier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Gonze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Restaurant">
            <a:extLst>
              <a:ext uri="{FF2B5EF4-FFF2-40B4-BE49-F238E27FC236}">
                <a16:creationId xmlns:a16="http://schemas.microsoft.com/office/drawing/2014/main" id="{E3D46CAD-609A-E188-662C-16741F58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40" y="39567"/>
            <a:ext cx="5306976" cy="23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alance of the Microverse letters">
            <a:extLst>
              <a:ext uri="{FF2B5EF4-FFF2-40B4-BE49-F238E27FC236}">
                <a16:creationId xmlns:a16="http://schemas.microsoft.com/office/drawing/2014/main" id="{CD10ABDF-25F7-2E79-1442-D6FFD3A59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6540" y="2514549"/>
            <a:ext cx="5306976" cy="36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FA07D1-F54C-B7D1-2E03-CFA585ACB086}"/>
              </a:ext>
            </a:extLst>
          </p:cNvPr>
          <p:cNvSpPr txBox="1"/>
          <p:nvPr/>
        </p:nvSpPr>
        <p:spPr>
          <a:xfrm>
            <a:off x="4328320" y="3395910"/>
            <a:ext cx="166714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VEO group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Bas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Dutilh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Aristeides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Litos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079F97EE-93E4-6FE7-2F94-AD9D8D61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522339"/>
            <a:ext cx="10913806" cy="6139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C80A-3415-923E-41FB-097361323299}"/>
              </a:ext>
            </a:extLst>
          </p:cNvPr>
          <p:cNvSpPr txBox="1"/>
          <p:nvPr/>
        </p:nvSpPr>
        <p:spPr>
          <a:xfrm>
            <a:off x="4001843" y="5240780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Bas </a:t>
            </a:r>
            <a:r>
              <a:rPr lang="en-US" b="1" dirty="0" err="1">
                <a:solidFill>
                  <a:schemeClr val="bg2"/>
                </a:solidFill>
              </a:rPr>
              <a:t>Dutilh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A2E8D-AD5E-F500-BE57-20525B8E8BDE}"/>
              </a:ext>
            </a:extLst>
          </p:cNvPr>
          <p:cNvSpPr txBox="1"/>
          <p:nvPr/>
        </p:nvSpPr>
        <p:spPr>
          <a:xfrm>
            <a:off x="5205710" y="5581735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Martijn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Huijnen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C08EF-0954-EBBB-E18E-BA6EF0E1E97C}"/>
              </a:ext>
            </a:extLst>
          </p:cNvPr>
          <p:cNvSpPr txBox="1"/>
          <p:nvPr/>
        </p:nvSpPr>
        <p:spPr>
          <a:xfrm>
            <a:off x="6853423" y="5994541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Paulien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Hogeweg</a:t>
            </a:r>
            <a:endParaRPr lang="en-US" b="1" dirty="0">
              <a:solidFill>
                <a:schemeClr val="bg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F1A7BA-7B67-17D2-7061-94041CBF2C90}"/>
              </a:ext>
            </a:extLst>
          </p:cNvPr>
          <p:cNvGrpSpPr/>
          <p:nvPr/>
        </p:nvGrpSpPr>
        <p:grpSpPr>
          <a:xfrm>
            <a:off x="3443822" y="746872"/>
            <a:ext cx="5304355" cy="3650459"/>
            <a:chOff x="3402000" y="746872"/>
            <a:chExt cx="5304355" cy="36504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DAFE03F-560E-256F-87EE-9DC87DF91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277" y="1872000"/>
              <a:ext cx="0" cy="230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71595BC-D1D7-AECB-63E3-8ABF9CCD8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52877" y="1377345"/>
              <a:ext cx="216644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AE4632-87A9-37DD-79F8-AE0FF32A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408959" y="1352145"/>
              <a:ext cx="0" cy="825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A15012-C22B-3A60-C7F7-D8FB54ED9821}"/>
                </a:ext>
              </a:extLst>
            </p:cNvPr>
            <p:cNvCxnSpPr>
              <a:cxnSpLocks/>
            </p:cNvCxnSpPr>
            <p:nvPr/>
          </p:nvCxnSpPr>
          <p:spPr>
            <a:xfrm>
              <a:off x="3430420" y="1897200"/>
              <a:ext cx="0" cy="60094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E006A3-2E8F-036A-4519-B37B2E7FB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2000" y="1897200"/>
              <a:ext cx="1681277" cy="10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F8A471-43A7-D30B-2669-FE9656EAD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2877" y="1352145"/>
              <a:ext cx="0" cy="555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926D00-95D0-FB92-1C5F-08CD3BA31D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220" y="993600"/>
              <a:ext cx="262479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AEAA7B-BE8C-6ED7-970A-A10163FA686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7980011" y="977272"/>
              <a:ext cx="9251" cy="15208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958052-68C4-3054-9BB9-528FBE01C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677" y="746872"/>
              <a:ext cx="0" cy="230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C9650C-E2B5-1747-68DB-04AEA6EACC41}"/>
                </a:ext>
              </a:extLst>
            </p:cNvPr>
            <p:cNvSpPr/>
            <p:nvPr/>
          </p:nvSpPr>
          <p:spPr>
            <a:xfrm>
              <a:off x="7272169" y="2498145"/>
              <a:ext cx="1434186" cy="1899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965FC-114A-EBB1-A350-9BDC95605AD1}"/>
              </a:ext>
            </a:extLst>
          </p:cNvPr>
          <p:cNvCxnSpPr>
            <a:cxnSpLocks/>
          </p:cNvCxnSpPr>
          <p:nvPr/>
        </p:nvCxnSpPr>
        <p:spPr>
          <a:xfrm flipV="1">
            <a:off x="5386681" y="967225"/>
            <a:ext cx="28988" cy="4101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24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RC">
            <a:extLst>
              <a:ext uri="{FF2B5EF4-FFF2-40B4-BE49-F238E27FC236}">
                <a16:creationId xmlns:a16="http://schemas.microsoft.com/office/drawing/2014/main" id="{CD0DF934-5EFC-FD55-E9C7-95238CA2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9" y="265355"/>
            <a:ext cx="4695153" cy="24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Bram van Dijk | Max Planck Institute for Evolutionary Biology">
            <a:extLst>
              <a:ext uri="{FF2B5EF4-FFF2-40B4-BE49-F238E27FC236}">
                <a16:creationId xmlns:a16="http://schemas.microsoft.com/office/drawing/2014/main" id="{E8B5F11F-5133-1413-7E19-58EB097D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568" y="35581"/>
            <a:ext cx="1686990" cy="217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. HM (Hilje) Doekes">
            <a:extLst>
              <a:ext uri="{FF2B5EF4-FFF2-40B4-BE49-F238E27FC236}">
                <a16:creationId xmlns:a16="http://schemas.microsoft.com/office/drawing/2014/main" id="{3ED8CDFA-CDFD-E240-01CC-3A4B07F7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181" y="300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evolution”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A8D-808E-8C7B-E609-FCEAEE3F57D2}"/>
              </a:ext>
            </a:extLst>
          </p:cNvPr>
          <p:cNvSpPr txBox="1"/>
          <p:nvPr/>
        </p:nvSpPr>
        <p:spPr>
          <a:xfrm>
            <a:off x="1115209" y="2771468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Paulien</a:t>
            </a:r>
            <a:r>
              <a:rPr lang="en-US" b="1" dirty="0"/>
              <a:t> </a:t>
            </a:r>
            <a:r>
              <a:rPr lang="en-US" b="1" dirty="0" err="1"/>
              <a:t>Hogeweg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5A6B0-60BF-1BB0-3048-90D75871EEC5}"/>
              </a:ext>
            </a:extLst>
          </p:cNvPr>
          <p:cNvSpPr txBox="1"/>
          <p:nvPr/>
        </p:nvSpPr>
        <p:spPr>
          <a:xfrm>
            <a:off x="7563113" y="2296191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 Bram Van Dijk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387E3-49D4-42A1-138E-D3A3A32A1C4D}"/>
              </a:ext>
            </a:extLst>
          </p:cNvPr>
          <p:cNvSpPr txBox="1"/>
          <p:nvPr/>
        </p:nvSpPr>
        <p:spPr>
          <a:xfrm>
            <a:off x="10144920" y="2296191"/>
            <a:ext cx="168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 </a:t>
            </a:r>
            <a:r>
              <a:rPr lang="en-US" b="1" dirty="0" err="1"/>
              <a:t>Hilje</a:t>
            </a:r>
            <a:r>
              <a:rPr lang="en-US" b="1" dirty="0"/>
              <a:t> </a:t>
            </a:r>
            <a:r>
              <a:rPr lang="en-US" b="1" dirty="0" err="1"/>
              <a:t>Doekes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933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RC">
            <a:extLst>
              <a:ext uri="{FF2B5EF4-FFF2-40B4-BE49-F238E27FC236}">
                <a16:creationId xmlns:a16="http://schemas.microsoft.com/office/drawing/2014/main" id="{CD0DF934-5EFC-FD55-E9C7-95238CA2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9" y="265355"/>
            <a:ext cx="4695153" cy="24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Bram van Dijk | Max Planck Institute for Evolutionary Biology">
            <a:extLst>
              <a:ext uri="{FF2B5EF4-FFF2-40B4-BE49-F238E27FC236}">
                <a16:creationId xmlns:a16="http://schemas.microsoft.com/office/drawing/2014/main" id="{E8B5F11F-5133-1413-7E19-58EB097D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568" y="35581"/>
            <a:ext cx="1686990" cy="217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. HM (Hilje) Doekes">
            <a:extLst>
              <a:ext uri="{FF2B5EF4-FFF2-40B4-BE49-F238E27FC236}">
                <a16:creationId xmlns:a16="http://schemas.microsoft.com/office/drawing/2014/main" id="{3ED8CDFA-CDFD-E240-01CC-3A4B07F7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181" y="300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spatial structure”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A8D-808E-8C7B-E609-FCEAEE3F57D2}"/>
              </a:ext>
            </a:extLst>
          </p:cNvPr>
          <p:cNvSpPr txBox="1"/>
          <p:nvPr/>
        </p:nvSpPr>
        <p:spPr>
          <a:xfrm>
            <a:off x="1115209" y="2771468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Paulien</a:t>
            </a:r>
            <a:r>
              <a:rPr lang="en-US" b="1" dirty="0"/>
              <a:t> </a:t>
            </a:r>
            <a:r>
              <a:rPr lang="en-US" b="1" dirty="0" err="1"/>
              <a:t>Hogeweg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5A6B0-60BF-1BB0-3048-90D75871EEC5}"/>
              </a:ext>
            </a:extLst>
          </p:cNvPr>
          <p:cNvSpPr txBox="1"/>
          <p:nvPr/>
        </p:nvSpPr>
        <p:spPr>
          <a:xfrm>
            <a:off x="7563113" y="2296191"/>
            <a:ext cx="181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 Bram Van Dijk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387E3-49D4-42A1-138E-D3A3A32A1C4D}"/>
              </a:ext>
            </a:extLst>
          </p:cNvPr>
          <p:cNvSpPr txBox="1"/>
          <p:nvPr/>
        </p:nvSpPr>
        <p:spPr>
          <a:xfrm>
            <a:off x="10144920" y="2296191"/>
            <a:ext cx="164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 </a:t>
            </a:r>
            <a:r>
              <a:rPr lang="en-US" b="1" dirty="0" err="1"/>
              <a:t>Hilje</a:t>
            </a:r>
            <a:r>
              <a:rPr lang="en-US" b="1" dirty="0"/>
              <a:t> </a:t>
            </a:r>
            <a:r>
              <a:rPr lang="en-US" b="1" dirty="0" err="1"/>
              <a:t>Doekes</a:t>
            </a:r>
            <a:endParaRPr lang="en-US" b="1" dirty="0"/>
          </a:p>
        </p:txBody>
      </p:sp>
      <p:pic>
        <p:nvPicPr>
          <p:cNvPr id="2" name="Picture 1" descr="A picture containing white">
            <a:extLst>
              <a:ext uri="{FF2B5EF4-FFF2-40B4-BE49-F238E27FC236}">
                <a16:creationId xmlns:a16="http://schemas.microsoft.com/office/drawing/2014/main" id="{2F3B41DB-3B9F-DC03-5145-FE0601F493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13357" r="11414" b="16318"/>
          <a:stretch/>
        </p:blipFill>
        <p:spPr>
          <a:xfrm>
            <a:off x="6336113" y="3993094"/>
            <a:ext cx="4486080" cy="2329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picture containing rectangle, colorfulness, design, art&#10;&#10;Description automatically generated">
            <a:extLst>
              <a:ext uri="{FF2B5EF4-FFF2-40B4-BE49-F238E27FC236}">
                <a16:creationId xmlns:a16="http://schemas.microsoft.com/office/drawing/2014/main" id="{B442338D-5D7A-06B0-1FEB-A37805F21D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4" t="7565" r="17642" b="7802"/>
          <a:stretch/>
        </p:blipFill>
        <p:spPr>
          <a:xfrm>
            <a:off x="1369807" y="3809533"/>
            <a:ext cx="3504748" cy="259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90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dirty="0"/>
              <a:t>spatial structure</a:t>
            </a:r>
            <a:r>
              <a:rPr lang="en-US" sz="2400" dirty="0"/>
              <a:t>”</a:t>
            </a:r>
          </a:p>
        </p:txBody>
      </p:sp>
      <p:pic>
        <p:nvPicPr>
          <p:cNvPr id="2" name="Picture 6" descr="PeoPle in bioinformatics">
            <a:extLst>
              <a:ext uri="{FF2B5EF4-FFF2-40B4-BE49-F238E27FC236}">
                <a16:creationId xmlns:a16="http://schemas.microsoft.com/office/drawing/2014/main" id="{B946530A-4B1A-9F89-74FA-07D01CA1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" y="117717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Bas E. Dutilh - Professor - Friedrich Schiller University Jena | LinkedIn">
            <a:extLst>
              <a:ext uri="{FF2B5EF4-FFF2-40B4-BE49-F238E27FC236}">
                <a16:creationId xmlns:a16="http://schemas.microsoft.com/office/drawing/2014/main" id="{18D07D8E-82DC-0197-8E03-A5D0C170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45" y="2172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82BDD-FAF8-9D01-5F13-E0CE785E9C24}"/>
              </a:ext>
            </a:extLst>
          </p:cNvPr>
          <p:cNvSpPr txBox="1"/>
          <p:nvPr/>
        </p:nvSpPr>
        <p:spPr>
          <a:xfrm>
            <a:off x="106697" y="2737092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Martijn</a:t>
            </a:r>
            <a:r>
              <a:rPr lang="en-US" b="1" dirty="0"/>
              <a:t> </a:t>
            </a:r>
            <a:r>
              <a:rPr lang="en-US" b="1" dirty="0" err="1"/>
              <a:t>Huijnen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515BE-B18C-A4EB-58FB-8F8525CEE27F}"/>
              </a:ext>
            </a:extLst>
          </p:cNvPr>
          <p:cNvSpPr txBox="1"/>
          <p:nvPr/>
        </p:nvSpPr>
        <p:spPr>
          <a:xfrm>
            <a:off x="8484545" y="2433003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Bas </a:t>
            </a:r>
            <a:r>
              <a:rPr lang="en-US" b="1" dirty="0" err="1"/>
              <a:t>Dutilh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920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strike="sngStrike" dirty="0"/>
              <a:t>spatial structure</a:t>
            </a:r>
            <a:r>
              <a:rPr lang="en-US" sz="2400" b="1" dirty="0"/>
              <a:t> data</a:t>
            </a:r>
            <a:r>
              <a:rPr lang="en-US" sz="2400" dirty="0"/>
              <a:t>”</a:t>
            </a:r>
          </a:p>
        </p:txBody>
      </p:sp>
      <p:pic>
        <p:nvPicPr>
          <p:cNvPr id="2" name="Picture 6" descr="PeoPle in bioinformatics">
            <a:extLst>
              <a:ext uri="{FF2B5EF4-FFF2-40B4-BE49-F238E27FC236}">
                <a16:creationId xmlns:a16="http://schemas.microsoft.com/office/drawing/2014/main" id="{B946530A-4B1A-9F89-74FA-07D01CA1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" y="117717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Bas E. Dutilh - Professor - Friedrich Schiller University Jena | LinkedIn">
            <a:extLst>
              <a:ext uri="{FF2B5EF4-FFF2-40B4-BE49-F238E27FC236}">
                <a16:creationId xmlns:a16="http://schemas.microsoft.com/office/drawing/2014/main" id="{18D07D8E-82DC-0197-8E03-A5D0C170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45" y="2172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82BDD-FAF8-9D01-5F13-E0CE785E9C24}"/>
              </a:ext>
            </a:extLst>
          </p:cNvPr>
          <p:cNvSpPr txBox="1"/>
          <p:nvPr/>
        </p:nvSpPr>
        <p:spPr>
          <a:xfrm>
            <a:off x="106697" y="2737092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Martijn</a:t>
            </a:r>
            <a:r>
              <a:rPr lang="en-US" b="1" dirty="0"/>
              <a:t> </a:t>
            </a:r>
            <a:r>
              <a:rPr lang="en-US" b="1" dirty="0" err="1"/>
              <a:t>Huijnen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515BE-B18C-A4EB-58FB-8F8525CEE27F}"/>
              </a:ext>
            </a:extLst>
          </p:cNvPr>
          <p:cNvSpPr txBox="1"/>
          <p:nvPr/>
        </p:nvSpPr>
        <p:spPr>
          <a:xfrm>
            <a:off x="8484545" y="2433003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Bas </a:t>
            </a:r>
            <a:r>
              <a:rPr lang="en-US" b="1" dirty="0" err="1"/>
              <a:t>Dutilh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7B734-949B-E960-908D-8B61FA963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" y="4075331"/>
            <a:ext cx="5839481" cy="2307596"/>
          </a:xfrm>
          <a:prstGeom prst="rect">
            <a:avLst/>
          </a:prstGeom>
        </p:spPr>
      </p:pic>
      <p:pic>
        <p:nvPicPr>
          <p:cNvPr id="7" name="Picture 6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61E66CDE-51DF-66DA-9F38-8D52F1D059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54" y="3619191"/>
            <a:ext cx="3902862" cy="2763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4FBD5-320A-9858-7E65-FBEE06D0DCB3}"/>
              </a:ext>
            </a:extLst>
          </p:cNvPr>
          <p:cNvSpPr txBox="1"/>
          <p:nvPr/>
        </p:nvSpPr>
        <p:spPr>
          <a:xfrm>
            <a:off x="408790" y="6417332"/>
            <a:ext cx="4556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Bruggeling</a:t>
            </a:r>
            <a:r>
              <a:rPr lang="en-US" sz="1400" dirty="0"/>
              <a:t>, </a:t>
            </a:r>
            <a:r>
              <a:rPr lang="en-US" sz="1400" dirty="0" err="1"/>
              <a:t>Te</a:t>
            </a:r>
            <a:r>
              <a:rPr lang="en-US" sz="1400" dirty="0"/>
              <a:t> Groen &amp; </a:t>
            </a:r>
            <a:r>
              <a:rPr lang="en-US" sz="1400" b="1" dirty="0"/>
              <a:t>Garza</a:t>
            </a:r>
            <a:r>
              <a:rPr lang="en-US" sz="1400" dirty="0"/>
              <a:t>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Crohns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Colitis (</a:t>
            </a:r>
            <a:r>
              <a:rPr lang="en-US" sz="1400" dirty="0"/>
              <a:t>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11756-BB0D-C683-E1D3-CE431C67C3DC}"/>
              </a:ext>
            </a:extLst>
          </p:cNvPr>
          <p:cNvSpPr txBox="1"/>
          <p:nvPr/>
        </p:nvSpPr>
        <p:spPr>
          <a:xfrm>
            <a:off x="8489576" y="6417331"/>
            <a:ext cx="3219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Liu &amp; </a:t>
            </a:r>
            <a:r>
              <a:rPr lang="en-US" sz="1400" b="1" dirty="0"/>
              <a:t>Garza</a:t>
            </a:r>
            <a:r>
              <a:rPr lang="en-US" sz="1400" dirty="0"/>
              <a:t>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ISME J (</a:t>
            </a:r>
            <a:r>
              <a:rPr lang="en-US" sz="1400" dirty="0"/>
              <a:t>2023, in press)</a:t>
            </a:r>
          </a:p>
        </p:txBody>
      </p:sp>
    </p:spTree>
    <p:extLst>
      <p:ext uri="{BB962C8B-B14F-4D97-AF65-F5344CB8AC3E}">
        <p14:creationId xmlns:p14="http://schemas.microsoft.com/office/powerpoint/2010/main" val="10499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9ACBD0-EEDF-CDF4-DE74-0A7F347FA875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5D0FE8D5-976E-299D-1300-BAEC4ACD1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48A267-809D-325C-CE9C-0455E01720D2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AF441F-9DAD-C59F-9248-83D760DF2EB7}"/>
              </a:ext>
            </a:extLst>
          </p:cNvPr>
          <p:cNvGrpSpPr/>
          <p:nvPr/>
        </p:nvGrpSpPr>
        <p:grpSpPr>
          <a:xfrm>
            <a:off x="83334" y="2844289"/>
            <a:ext cx="4027508" cy="4013684"/>
            <a:chOff x="83334" y="2844289"/>
            <a:chExt cx="4027508" cy="4013684"/>
          </a:xfrm>
        </p:grpSpPr>
        <p:pic>
          <p:nvPicPr>
            <p:cNvPr id="9" name="Picture 8" descr="A picture containing screenshot, design&#10;&#10;Description automatically generated">
              <a:extLst>
                <a:ext uri="{FF2B5EF4-FFF2-40B4-BE49-F238E27FC236}">
                  <a16:creationId xmlns:a16="http://schemas.microsoft.com/office/drawing/2014/main" id="{1A0B293F-19CD-B3D1-623F-CE753C246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4" y="2844289"/>
              <a:ext cx="3886296" cy="401368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51F43F-86F9-F081-A253-BD1068369394}"/>
                </a:ext>
              </a:extLst>
            </p:cNvPr>
            <p:cNvSpPr/>
            <p:nvPr/>
          </p:nvSpPr>
          <p:spPr>
            <a:xfrm>
              <a:off x="83334" y="2844289"/>
              <a:ext cx="4027508" cy="3863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F8D381-837F-1DC5-C0F0-5822ADF07AA6}"/>
              </a:ext>
            </a:extLst>
          </p:cNvPr>
          <p:cNvGrpSpPr/>
          <p:nvPr/>
        </p:nvGrpSpPr>
        <p:grpSpPr>
          <a:xfrm>
            <a:off x="3665534" y="-162926"/>
            <a:ext cx="3671717" cy="3792071"/>
            <a:chOff x="4769663" y="469371"/>
            <a:chExt cx="3671717" cy="3792071"/>
          </a:xfrm>
        </p:grpSpPr>
        <p:pic>
          <p:nvPicPr>
            <p:cNvPr id="13" name="Picture 12" descr="A white box with circles on it&#10;&#10;Description automatically generated with low confidence">
              <a:extLst>
                <a:ext uri="{FF2B5EF4-FFF2-40B4-BE49-F238E27FC236}">
                  <a16:creationId xmlns:a16="http://schemas.microsoft.com/office/drawing/2014/main" id="{307A5EDA-67B2-4CA9-8C34-DA7496C37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663" y="469371"/>
              <a:ext cx="3671717" cy="379207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E7F27C-5066-D795-4CC7-BA0F5D695E42}"/>
                </a:ext>
              </a:extLst>
            </p:cNvPr>
            <p:cNvSpPr/>
            <p:nvPr/>
          </p:nvSpPr>
          <p:spPr>
            <a:xfrm>
              <a:off x="5314278" y="755560"/>
              <a:ext cx="3088040" cy="31709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3ABC6D-F31D-4232-23E8-0C17553193B3}"/>
              </a:ext>
            </a:extLst>
          </p:cNvPr>
          <p:cNvGrpSpPr/>
          <p:nvPr/>
        </p:nvGrpSpPr>
        <p:grpSpPr>
          <a:xfrm>
            <a:off x="7337251" y="93913"/>
            <a:ext cx="2926399" cy="3170982"/>
            <a:chOff x="8543530" y="2329890"/>
            <a:chExt cx="3565136" cy="3863104"/>
          </a:xfrm>
        </p:grpSpPr>
        <p:pic>
          <p:nvPicPr>
            <p:cNvPr id="11" name="Picture 10" descr="A picture containing plate, circle, tableware, platter&#10;&#10;Description automatically generated">
              <a:extLst>
                <a:ext uri="{FF2B5EF4-FFF2-40B4-BE49-F238E27FC236}">
                  <a16:creationId xmlns:a16="http://schemas.microsoft.com/office/drawing/2014/main" id="{2BF638CD-DDBC-9F1F-6305-0E261F12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530" y="2420444"/>
              <a:ext cx="3565136" cy="368199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924810-3CEA-9927-97EE-129445D274D2}"/>
                </a:ext>
              </a:extLst>
            </p:cNvPr>
            <p:cNvSpPr/>
            <p:nvPr/>
          </p:nvSpPr>
          <p:spPr>
            <a:xfrm>
              <a:off x="9100200" y="2329890"/>
              <a:ext cx="2593361" cy="3863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A8C97705-FDF2-CF16-8840-9EF7509A95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2" t="13405" r="15895" b="19462"/>
          <a:stretch/>
        </p:blipFill>
        <p:spPr>
          <a:xfrm>
            <a:off x="4992668" y="3625413"/>
            <a:ext cx="2366683" cy="1602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7C82D-BF5E-017E-3ED4-995C938ABE02}"/>
              </a:ext>
            </a:extLst>
          </p:cNvPr>
          <p:cNvSpPr txBox="1"/>
          <p:nvPr/>
        </p:nvSpPr>
        <p:spPr>
          <a:xfrm>
            <a:off x="7611733" y="3899677"/>
            <a:ext cx="420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Develop mathematical frameworks that connect the dots between the spatial distribution of environmental factors and the structure, function, and control of microbial systems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5B17D6-1036-F947-BA62-54D097C72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903" y="5647536"/>
            <a:ext cx="7580628" cy="10422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Organize a theoretical and practical forum with invited authors of key studies, who can also provide a hands-on tutorial for the exchange of knowledge</a:t>
            </a:r>
          </a:p>
        </p:txBody>
      </p:sp>
    </p:spTree>
    <p:extLst>
      <p:ext uri="{BB962C8B-B14F-4D97-AF65-F5344CB8AC3E}">
        <p14:creationId xmlns:p14="http://schemas.microsoft.com/office/powerpoint/2010/main" val="4789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74AE93E-D4FD-FF0E-BEC9-86AA36E92F42}"/>
              </a:ext>
            </a:extLst>
          </p:cNvPr>
          <p:cNvSpPr txBox="1"/>
          <p:nvPr/>
        </p:nvSpPr>
        <p:spPr>
          <a:xfrm>
            <a:off x="408790" y="3244334"/>
            <a:ext cx="1041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strike="sngStrike" dirty="0"/>
              <a:t>spatial structure</a:t>
            </a:r>
            <a:r>
              <a:rPr lang="en-US" sz="2400" b="1" dirty="0"/>
              <a:t> data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88258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50.356"/>
  <p:tag name="OUTPUTTYPE" val="PNG"/>
  <p:tag name="IGUANATEXVERSION" val="160"/>
  <p:tag name="LATEXADDIN" val="\documentclass{article}&#10;\usepackage{amsmath}&#10;\pagestyle{empty}&#10;\begin{document}&#10;&#10;&#10;$E[X] = \int_{-\infty}^{\infty}xf(x)dx$&#10;&#10;\end{document}"/>
  <p:tag name="IGUANATEXSIZE" val="20"/>
  <p:tag name="IGUANATEXCURSOR" val="12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50.356"/>
  <p:tag name="OUTPUTTYPE" val="PNG"/>
  <p:tag name="IGUANATEXVERSION" val="160"/>
  <p:tag name="LATEXADDIN" val="\documentclass{article}&#10;\usepackage{amsmath}&#10;\pagestyle{empty}&#10;\begin{document}&#10;&#10;&#10;$E[X] = \int_{-\infty}^{\infty}xf(x)dx$&#10;&#10;\end{document}"/>
  <p:tag name="IGUANATEXSIZE" val="20"/>
  <p:tag name="IGUANATEXCURSOR" val="12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50.356"/>
  <p:tag name="OUTPUTTYPE" val="PNG"/>
  <p:tag name="IGUANATEXVERSION" val="160"/>
  <p:tag name="LATEXADDIN" val="\documentclass{article}&#10;\usepackage{amsmath}&#10;\pagestyle{empty}&#10;\begin{document}&#10;&#10;&#10;$E[X] = \int_{-\infty}^{\infty}xf(x)dx$&#10;&#10;\end{document}"/>
  <p:tag name="IGUANATEXSIZE" val="20"/>
  <p:tag name="IGUANATEXCURSOR" val="12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4950</TotalTime>
  <Words>489</Words>
  <Application>Microsoft Office PowerPoint</Application>
  <PresentationFormat>Widescreen</PresentationFormat>
  <Paragraphs>109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Office Theme</vt:lpstr>
      <vt:lpstr>What makes sense in biology?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GARZA</dc:creator>
  <cp:lastModifiedBy>Daniel Rios Garza</cp:lastModifiedBy>
  <cp:revision>16</cp:revision>
  <dcterms:created xsi:type="dcterms:W3CDTF">2023-06-05T12:26:48Z</dcterms:created>
  <dcterms:modified xsi:type="dcterms:W3CDTF">2023-06-09T14:48:48Z</dcterms:modified>
</cp:coreProperties>
</file>